
<file path=[Content_Types].xml><?xml version="1.0" encoding="utf-8"?>
<Types xmlns="http://schemas.openxmlformats.org/package/2006/content-types">
  <Override PartName="/customXml/itemProps3.xml" ContentType="application/vnd.openxmlformats-officedocument.customXml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notesSlides/notesSlide25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docProps/custom.xml" ContentType="application/vnd.openxmlformats-officedocument.custom-properties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31"/>
  </p:notesMasterIdLst>
  <p:handoutMasterIdLst>
    <p:handoutMasterId r:id="rId32"/>
  </p:handoutMasterIdLst>
  <p:sldIdLst>
    <p:sldId id="341" r:id="rId5"/>
    <p:sldId id="314" r:id="rId6"/>
    <p:sldId id="315" r:id="rId7"/>
    <p:sldId id="349" r:id="rId8"/>
    <p:sldId id="348" r:id="rId9"/>
    <p:sldId id="347" r:id="rId10"/>
    <p:sldId id="346" r:id="rId11"/>
    <p:sldId id="345" r:id="rId12"/>
    <p:sldId id="317" r:id="rId13"/>
    <p:sldId id="326" r:id="rId14"/>
    <p:sldId id="319" r:id="rId15"/>
    <p:sldId id="320" r:id="rId16"/>
    <p:sldId id="342" r:id="rId17"/>
    <p:sldId id="331" r:id="rId18"/>
    <p:sldId id="332" r:id="rId19"/>
    <p:sldId id="327" r:id="rId20"/>
    <p:sldId id="328" r:id="rId21"/>
    <p:sldId id="343" r:id="rId22"/>
    <p:sldId id="329" r:id="rId23"/>
    <p:sldId id="330" r:id="rId24"/>
    <p:sldId id="333" r:id="rId25"/>
    <p:sldId id="334" r:id="rId26"/>
    <p:sldId id="344" r:id="rId27"/>
    <p:sldId id="335" r:id="rId28"/>
    <p:sldId id="337" r:id="rId29"/>
    <p:sldId id="338" r:id="rId30"/>
  </p:sldIdLst>
  <p:sldSz cx="9601200" cy="7315200"/>
  <p:notesSz cx="6858000" cy="929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9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19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19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1900"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8000"/>
    <a:srgbClr val="990033"/>
    <a:srgbClr val="BC5B54"/>
    <a:srgbClr val="FF0000"/>
    <a:srgbClr val="5F5F5F"/>
    <a:srgbClr val="969696"/>
    <a:srgbClr val="000066"/>
    <a:srgbClr val="003366"/>
    <a:srgbClr val="003399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1E171933-4619-4E11-9A3F-F7608DF75F80}" styleName="Medium Style 1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34580" autoAdjust="0"/>
    <p:restoredTop sz="86410" autoAdjust="0"/>
  </p:normalViewPr>
  <p:slideViewPr>
    <p:cSldViewPr snapToGrid="0">
      <p:cViewPr>
        <p:scale>
          <a:sx n="80" d="100"/>
          <a:sy n="80" d="100"/>
        </p:scale>
        <p:origin x="-1302" y="-486"/>
      </p:cViewPr>
      <p:guideLst>
        <p:guide orient="horz" pos="2304"/>
        <p:guide pos="3024"/>
      </p:guideLst>
    </p:cSldViewPr>
  </p:slideViewPr>
  <p:outlineViewPr>
    <p:cViewPr>
      <p:scale>
        <a:sx n="33" d="100"/>
        <a:sy n="33" d="100"/>
      </p:scale>
      <p:origin x="0" y="174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>
        <p:scale>
          <a:sx n="100" d="100"/>
          <a:sy n="100" d="100"/>
        </p:scale>
        <p:origin x="-1248" y="-72"/>
      </p:cViewPr>
      <p:guideLst>
        <p:guide orient="horz" pos="2928"/>
        <p:guide pos="2160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handoutMaster" Target="handoutMasters/handoutMaster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3388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018" tIns="46509" rIns="93018" bIns="46509" numCol="1" anchor="t" anchorCtr="0" compatLnSpc="1">
            <a:prstTxWarp prst="textNoShape">
              <a:avLst/>
            </a:prstTxWarp>
          </a:bodyPr>
          <a:lstStyle>
            <a:lvl1pPr defTabSz="930275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3025" y="0"/>
            <a:ext cx="2973388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018" tIns="46509" rIns="93018" bIns="46509" numCol="1" anchor="t" anchorCtr="0" compatLnSpc="1">
            <a:prstTxWarp prst="textNoShape">
              <a:avLst/>
            </a:prstTxWarp>
          </a:bodyPr>
          <a:lstStyle>
            <a:lvl1pPr algn="r" defTabSz="930275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31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31263"/>
            <a:ext cx="2973388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018" tIns="46509" rIns="93018" bIns="46509" numCol="1" anchor="b" anchorCtr="0" compatLnSpc="1">
            <a:prstTxWarp prst="textNoShape">
              <a:avLst/>
            </a:prstTxWarp>
          </a:bodyPr>
          <a:lstStyle>
            <a:lvl1pPr defTabSz="930275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31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3025" y="8831263"/>
            <a:ext cx="2973388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018" tIns="46509" rIns="93018" bIns="46509" numCol="1" anchor="b" anchorCtr="0" compatLnSpc="1">
            <a:prstTxWarp prst="textNoShape">
              <a:avLst/>
            </a:prstTxWarp>
          </a:bodyPr>
          <a:lstStyle>
            <a:lvl1pPr algn="r" defTabSz="930275">
              <a:defRPr sz="1200"/>
            </a:lvl1pPr>
          </a:lstStyle>
          <a:p>
            <a:pPr>
              <a:defRPr/>
            </a:pPr>
            <a:fld id="{6A20FA85-3178-4562-B6D5-64D3E956DB8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3388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018" tIns="46509" rIns="93018" bIns="46509" numCol="1" anchor="t" anchorCtr="0" compatLnSpc="1">
            <a:prstTxWarp prst="textNoShape">
              <a:avLst/>
            </a:prstTxWarp>
          </a:bodyPr>
          <a:lstStyle>
            <a:lvl1pPr defTabSz="930275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3025" y="0"/>
            <a:ext cx="2973388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018" tIns="46509" rIns="93018" bIns="46509" numCol="1" anchor="t" anchorCtr="0" compatLnSpc="1">
            <a:prstTxWarp prst="textNoShape">
              <a:avLst/>
            </a:prstTxWarp>
          </a:bodyPr>
          <a:lstStyle>
            <a:lvl1pPr algn="r" defTabSz="930275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765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1413" y="696913"/>
            <a:ext cx="4575175" cy="348773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7388" y="4416425"/>
            <a:ext cx="5483225" cy="4183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018" tIns="46509" rIns="93018" bIns="4650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31263"/>
            <a:ext cx="2973388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018" tIns="46509" rIns="93018" bIns="46509" numCol="1" anchor="b" anchorCtr="0" compatLnSpc="1">
            <a:prstTxWarp prst="textNoShape">
              <a:avLst/>
            </a:prstTxWarp>
          </a:bodyPr>
          <a:lstStyle>
            <a:lvl1pPr defTabSz="930275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3025" y="8831263"/>
            <a:ext cx="2973388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018" tIns="46509" rIns="93018" bIns="46509" numCol="1" anchor="b" anchorCtr="0" compatLnSpc="1">
            <a:prstTxWarp prst="textNoShape">
              <a:avLst/>
            </a:prstTxWarp>
          </a:bodyPr>
          <a:lstStyle>
            <a:lvl1pPr algn="r" defTabSz="930275">
              <a:defRPr sz="1200"/>
            </a:lvl1pPr>
          </a:lstStyle>
          <a:p>
            <a:pPr>
              <a:defRPr/>
            </a:pPr>
            <a:fld id="{296AE9B2-4C40-49AE-A2C0-54CAE9C8EFF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891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3891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3C5F236-F5C5-439D-BA4F-1E1179989CD8}" type="slidenum">
              <a:rPr lang="en-US" smtClean="0"/>
              <a:pPr/>
              <a:t>11</a:t>
            </a:fld>
            <a:endParaRPr lang="en-US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993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3994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86D959E-88AA-4253-9BA2-4B45E7472A48}" type="slidenum">
              <a:rPr lang="en-US" smtClean="0"/>
              <a:pPr/>
              <a:t>12</a:t>
            </a:fld>
            <a:endParaRPr lang="en-US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096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4096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D670318-9BAC-431F-B05D-DB7E40209968}" type="slidenum">
              <a:rPr lang="en-US" smtClean="0"/>
              <a:pPr/>
              <a:t>13</a:t>
            </a:fld>
            <a:endParaRPr lang="en-US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198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4198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B97CF2E-4853-4049-BD3E-5D66A67E4322}" type="slidenum">
              <a:rPr lang="en-US" smtClean="0"/>
              <a:pPr/>
              <a:t>14</a:t>
            </a:fld>
            <a:endParaRPr lang="en-US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301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4301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77C7922-85DF-41F2-9CA9-53DE0A5355E4}" type="slidenum">
              <a:rPr lang="en-US" smtClean="0"/>
              <a:pPr/>
              <a:t>15</a:t>
            </a:fld>
            <a:endParaRPr lang="en-US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403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4403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0C013D3-DC4A-4D9A-9C17-7DA1995642F2}" type="slidenum">
              <a:rPr lang="en-US" smtClean="0"/>
              <a:pPr/>
              <a:t>16</a:t>
            </a:fld>
            <a:endParaRPr lang="en-US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505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4506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93C3FB5-7B63-407A-86F3-FE9B0A3CF5A2}" type="slidenum">
              <a:rPr lang="en-US" smtClean="0"/>
              <a:pPr/>
              <a:t>17</a:t>
            </a:fld>
            <a:endParaRPr lang="en-US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608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4608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0FFE750-693A-470A-95F5-F83B027E1F51}" type="slidenum">
              <a:rPr lang="en-US" smtClean="0"/>
              <a:pPr/>
              <a:t>18</a:t>
            </a:fld>
            <a:endParaRPr lang="en-US" smtClean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10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813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4813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0E5510E-F8E2-40AD-B678-D2047A7E4CB3}" type="slidenum">
              <a:rPr lang="en-US" smtClean="0"/>
              <a:pPr/>
              <a:t>20</a:t>
            </a:fld>
            <a:endParaRPr lang="en-US" smtClean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915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4915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1559EA4-D217-4356-A212-9AEFD99ACE83}" type="slidenum">
              <a:rPr lang="en-US" smtClean="0"/>
              <a:pPr/>
              <a:t>21</a:t>
            </a:fld>
            <a:endParaRPr lang="en-US" smtClean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017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5018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AEDF19F-ED1B-4B5D-B1CB-3FDF0DD993B1}" type="slidenum">
              <a:rPr lang="en-US" smtClean="0"/>
              <a:pPr/>
              <a:t>22</a:t>
            </a:fld>
            <a:endParaRPr lang="en-US" smtClean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017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5018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AEDF19F-ED1B-4B5D-B1CB-3FDF0DD993B1}" type="slidenum">
              <a:rPr lang="en-US" smtClean="0"/>
              <a:pPr/>
              <a:t>23</a:t>
            </a:fld>
            <a:endParaRPr lang="en-US" smtClean="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120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5120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CBDC2AA-9A05-4151-9A0A-A5254387D5B7}" type="slidenum">
              <a:rPr lang="en-US" smtClean="0"/>
              <a:pPr/>
              <a:t>24</a:t>
            </a:fld>
            <a:endParaRPr lang="en-US" smtClean="0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222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5222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DF15A46-69FB-4FA7-9983-2D49AD252C66}" type="slidenum">
              <a:rPr lang="en-US" smtClean="0"/>
              <a:pPr/>
              <a:t>25</a:t>
            </a:fld>
            <a:endParaRPr lang="en-US" smtClean="0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325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5325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6078DB1-FC67-4B96-8095-E4205760A99A}" type="slidenum">
              <a:rPr lang="en-US" smtClean="0"/>
              <a:pPr/>
              <a:t>26</a:t>
            </a:fld>
            <a:endParaRPr 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072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3072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86721A4-0050-447D-8FDF-5934A702B652}" type="slidenum">
              <a:rPr lang="en-US" smtClean="0"/>
              <a:pPr/>
              <a:t>3</a:t>
            </a:fld>
            <a:endParaRPr 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686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smtClean="0">
                <a:solidFill>
                  <a:srgbClr val="000000"/>
                </a:solidFill>
              </a:rPr>
              <a:t>%  BZ ≥ OEL, no controls identified, but w/ control are recommendations. This means that the IH has not associated a control with the hazard, but has made a recommendation at the SEG level for a control for the hazard. </a:t>
            </a:r>
            <a:endParaRPr lang="en-US" smtClean="0"/>
          </a:p>
          <a:p>
            <a:endParaRPr lang="en-US" smtClean="0"/>
          </a:p>
        </p:txBody>
      </p:sp>
      <p:sp>
        <p:nvSpPr>
          <p:cNvPr id="3686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85BE49A-A944-4E60-AF55-F41568F9E275}" type="slidenum">
              <a:rPr lang="en-US" smtClean="0"/>
              <a:pPr/>
              <a:t>4</a:t>
            </a:fld>
            <a:endParaRPr 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686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smtClean="0">
                <a:solidFill>
                  <a:srgbClr val="000000"/>
                </a:solidFill>
              </a:rPr>
              <a:t>%  BZ ≥ OEL, no controls identified, but w/ control are recommendations. This means that the IH has not associated a control with the hazard, but has made a recommendation at the SEG level for a control for the hazard. </a:t>
            </a:r>
            <a:endParaRPr lang="en-US" smtClean="0"/>
          </a:p>
          <a:p>
            <a:endParaRPr lang="en-US" smtClean="0"/>
          </a:p>
        </p:txBody>
      </p:sp>
      <p:sp>
        <p:nvSpPr>
          <p:cNvPr id="3686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85BE49A-A944-4E60-AF55-F41568F9E275}" type="slidenum">
              <a:rPr lang="en-US" smtClean="0"/>
              <a:pPr/>
              <a:t>5</a:t>
            </a:fld>
            <a:endParaRPr lang="en-US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686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smtClean="0">
                <a:solidFill>
                  <a:srgbClr val="000000"/>
                </a:solidFill>
              </a:rPr>
              <a:t>%  BZ ≥ OEL, no controls identified, but w/ control are recommendations. This means that the IH has not associated a control with the hazard, but has made a recommendation at the SEG level for a control for the hazard. </a:t>
            </a:r>
            <a:endParaRPr lang="en-US" smtClean="0"/>
          </a:p>
          <a:p>
            <a:endParaRPr lang="en-US" smtClean="0"/>
          </a:p>
        </p:txBody>
      </p:sp>
      <p:sp>
        <p:nvSpPr>
          <p:cNvPr id="3686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85BE49A-A944-4E60-AF55-F41568F9E275}" type="slidenum">
              <a:rPr lang="en-US" smtClean="0"/>
              <a:pPr/>
              <a:t>6</a:t>
            </a:fld>
            <a:endParaRPr lang="en-US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686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smtClean="0">
                <a:solidFill>
                  <a:srgbClr val="000000"/>
                </a:solidFill>
              </a:rPr>
              <a:t>%  BZ ≥ OEL, no controls identified, but w/ control are recommendations. This means that the IH has not associated a control with the hazard, but has made a recommendation at the SEG level for a control for the hazard. </a:t>
            </a:r>
            <a:endParaRPr lang="en-US" smtClean="0"/>
          </a:p>
          <a:p>
            <a:endParaRPr lang="en-US" smtClean="0"/>
          </a:p>
        </p:txBody>
      </p:sp>
      <p:sp>
        <p:nvSpPr>
          <p:cNvPr id="3686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85BE49A-A944-4E60-AF55-F41568F9E275}" type="slidenum">
              <a:rPr lang="en-US" smtClean="0"/>
              <a:pPr/>
              <a:t>7</a:t>
            </a:fld>
            <a:endParaRPr lang="en-US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686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smtClean="0">
                <a:solidFill>
                  <a:srgbClr val="000000"/>
                </a:solidFill>
              </a:rPr>
              <a:t>%  BZ ≥ OEL, no controls identified, but w/ control are recommendations. This means that the IH has not associated a control with the hazard, but has made a recommendation at the SEG level for a control for the hazard. </a:t>
            </a:r>
            <a:endParaRPr lang="en-US" smtClean="0"/>
          </a:p>
          <a:p>
            <a:endParaRPr lang="en-US" smtClean="0"/>
          </a:p>
        </p:txBody>
      </p:sp>
      <p:sp>
        <p:nvSpPr>
          <p:cNvPr id="3686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85BE49A-A944-4E60-AF55-F41568F9E275}" type="slidenum">
              <a:rPr lang="en-US" smtClean="0"/>
              <a:pPr/>
              <a:t>8</a:t>
            </a:fld>
            <a:endParaRPr lang="en-US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686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smtClean="0">
                <a:solidFill>
                  <a:srgbClr val="000000"/>
                </a:solidFill>
              </a:rPr>
              <a:t>%  BZ ≥ OEL, no controls identified, but w/ control are recommendations. This means that the IH has not associated a control with the hazard, but has made a recommendation at the SEG level for a control for the hazard. </a:t>
            </a:r>
            <a:endParaRPr lang="en-US" smtClean="0"/>
          </a:p>
          <a:p>
            <a:endParaRPr lang="en-US" smtClean="0"/>
          </a:p>
        </p:txBody>
      </p:sp>
      <p:sp>
        <p:nvSpPr>
          <p:cNvPr id="3686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85BE49A-A944-4E60-AF55-F41568F9E275}" type="slidenum">
              <a:rPr lang="en-US" smtClean="0"/>
              <a:pPr/>
              <a:t>9</a:t>
            </a:fld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61188" y="638175"/>
            <a:ext cx="2160587" cy="58642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9425" y="638175"/>
            <a:ext cx="6329363" cy="58642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8825" y="4700588"/>
            <a:ext cx="8161338" cy="1452562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8825" y="3100388"/>
            <a:ext cx="8161338" cy="160020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1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9425" y="1674813"/>
            <a:ext cx="4244975" cy="48275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76800" y="1674813"/>
            <a:ext cx="4244975" cy="48275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1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9425" y="293688"/>
            <a:ext cx="8642350" cy="12192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9425" y="1636713"/>
            <a:ext cx="4243388" cy="68262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9425" y="2319338"/>
            <a:ext cx="4243388" cy="421481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76800" y="1636713"/>
            <a:ext cx="4244975" cy="68262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876800" y="2319338"/>
            <a:ext cx="4244975" cy="421481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1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1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9425" y="290513"/>
            <a:ext cx="3159125" cy="123983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54438" y="290513"/>
            <a:ext cx="5367337" cy="624363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9425" y="1530350"/>
            <a:ext cx="3159125" cy="50038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81188" y="5121275"/>
            <a:ext cx="5761037" cy="6032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881188" y="654050"/>
            <a:ext cx="5761037" cy="4389438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81188" y="5724525"/>
            <a:ext cx="5761037" cy="85883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2"/>
          <p:cNvGrpSpPr>
            <a:grpSpLocks/>
          </p:cNvGrpSpPr>
          <p:nvPr/>
        </p:nvGrpSpPr>
        <p:grpSpPr bwMode="auto">
          <a:xfrm>
            <a:off x="0" y="557213"/>
            <a:ext cx="9601200" cy="122237"/>
            <a:chOff x="4" y="4152"/>
            <a:chExt cx="5752" cy="72"/>
          </a:xfrm>
        </p:grpSpPr>
        <p:sp>
          <p:nvSpPr>
            <p:cNvPr id="1047" name="Rectangle 23"/>
            <p:cNvSpPr>
              <a:spLocks noChangeArrowheads="1"/>
            </p:cNvSpPr>
            <p:nvPr/>
          </p:nvSpPr>
          <p:spPr bwMode="auto">
            <a:xfrm>
              <a:off x="4" y="4152"/>
              <a:ext cx="5752" cy="72"/>
            </a:xfrm>
            <a:prstGeom prst="rect">
              <a:avLst/>
            </a:prstGeom>
            <a:gradFill rotWithShape="0">
              <a:gsLst>
                <a:gs pos="0">
                  <a:srgbClr val="990033">
                    <a:gamma/>
                    <a:shade val="0"/>
                    <a:invGamma/>
                  </a:srgbClr>
                </a:gs>
                <a:gs pos="50000">
                  <a:srgbClr val="990033"/>
                </a:gs>
                <a:gs pos="100000">
                  <a:srgbClr val="990033">
                    <a:gamma/>
                    <a:shade val="0"/>
                    <a:invGamma/>
                  </a:srgbClr>
                </a:gs>
              </a:gsLst>
              <a:lin ang="0" scaled="1"/>
            </a:gradFill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048" name="Rectangle 24"/>
            <p:cNvSpPr>
              <a:spLocks noChangeArrowheads="1"/>
            </p:cNvSpPr>
            <p:nvPr/>
          </p:nvSpPr>
          <p:spPr bwMode="auto">
            <a:xfrm>
              <a:off x="4" y="4176"/>
              <a:ext cx="5752" cy="22"/>
            </a:xfrm>
            <a:prstGeom prst="rect">
              <a:avLst/>
            </a:prstGeom>
            <a:gradFill rotWithShape="0">
              <a:gsLst>
                <a:gs pos="0">
                  <a:srgbClr val="C0C0C0">
                    <a:gamma/>
                    <a:shade val="0"/>
                    <a:invGamma/>
                  </a:srgbClr>
                </a:gs>
                <a:gs pos="50000">
                  <a:srgbClr val="C0C0C0"/>
                </a:gs>
                <a:gs pos="100000">
                  <a:srgbClr val="C0C0C0">
                    <a:gamma/>
                    <a:shade val="0"/>
                    <a:invGamma/>
                  </a:srgbClr>
                </a:gs>
              </a:gsLst>
              <a:lin ang="0" scaled="1"/>
            </a:gradFill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</p:grp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79425" y="1674813"/>
            <a:ext cx="8642350" cy="4827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6644" tIns="48322" rIns="96644" bIns="4832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pic>
        <p:nvPicPr>
          <p:cNvPr id="1028" name="Picture 16" descr="DA-logo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163513" y="117475"/>
            <a:ext cx="1023937" cy="1039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9" name="Picture 17" descr="MEDCOM-Patch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8982075" y="415925"/>
            <a:ext cx="619125" cy="833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030" name="Group 18"/>
          <p:cNvGrpSpPr>
            <a:grpSpLocks/>
          </p:cNvGrpSpPr>
          <p:nvPr/>
        </p:nvGrpSpPr>
        <p:grpSpPr bwMode="auto">
          <a:xfrm>
            <a:off x="76200" y="6915150"/>
            <a:ext cx="9448800" cy="112713"/>
            <a:chOff x="4" y="4152"/>
            <a:chExt cx="5752" cy="72"/>
          </a:xfrm>
        </p:grpSpPr>
        <p:sp>
          <p:nvSpPr>
            <p:cNvPr id="1043" name="Rectangle 19"/>
            <p:cNvSpPr>
              <a:spLocks noChangeArrowheads="1"/>
            </p:cNvSpPr>
            <p:nvPr/>
          </p:nvSpPr>
          <p:spPr bwMode="auto">
            <a:xfrm>
              <a:off x="4" y="4152"/>
              <a:ext cx="5752" cy="72"/>
            </a:xfrm>
            <a:prstGeom prst="rect">
              <a:avLst/>
            </a:prstGeom>
            <a:gradFill rotWithShape="0">
              <a:gsLst>
                <a:gs pos="0">
                  <a:srgbClr val="990033">
                    <a:gamma/>
                    <a:shade val="0"/>
                    <a:invGamma/>
                  </a:srgbClr>
                </a:gs>
                <a:gs pos="50000">
                  <a:srgbClr val="990033"/>
                </a:gs>
                <a:gs pos="100000">
                  <a:srgbClr val="990033">
                    <a:gamma/>
                    <a:shade val="0"/>
                    <a:invGamma/>
                  </a:srgbClr>
                </a:gs>
              </a:gsLst>
              <a:lin ang="0" scaled="1"/>
            </a:gradFill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044" name="Rectangle 20"/>
            <p:cNvSpPr>
              <a:spLocks noChangeArrowheads="1"/>
            </p:cNvSpPr>
            <p:nvPr/>
          </p:nvSpPr>
          <p:spPr bwMode="auto">
            <a:xfrm>
              <a:off x="4" y="4176"/>
              <a:ext cx="5752" cy="14"/>
            </a:xfrm>
            <a:prstGeom prst="rect">
              <a:avLst/>
            </a:prstGeom>
            <a:gradFill rotWithShape="0">
              <a:gsLst>
                <a:gs pos="0">
                  <a:srgbClr val="C0C0C0">
                    <a:gamma/>
                    <a:shade val="0"/>
                    <a:invGamma/>
                  </a:srgbClr>
                </a:gs>
                <a:gs pos="50000">
                  <a:srgbClr val="C0C0C0"/>
                </a:gs>
                <a:gs pos="100000">
                  <a:srgbClr val="C0C0C0">
                    <a:gamma/>
                    <a:shade val="0"/>
                    <a:invGamma/>
                  </a:srgbClr>
                </a:gs>
              </a:gsLst>
              <a:lin ang="0" scaled="1"/>
            </a:gradFill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</p:grpSp>
      <p:pic>
        <p:nvPicPr>
          <p:cNvPr id="1031" name="Picture 21" descr="Reg-Crest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8388350" y="0"/>
            <a:ext cx="831850" cy="876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32" name="Rectangle 26"/>
          <p:cNvSpPr>
            <a:spLocks noGrp="1" noChangeArrowheads="1"/>
          </p:cNvSpPr>
          <p:nvPr>
            <p:ph type="title"/>
          </p:nvPr>
        </p:nvSpPr>
        <p:spPr bwMode="auto">
          <a:xfrm>
            <a:off x="611188" y="623888"/>
            <a:ext cx="8642350" cy="630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52" name="Rectangle 28"/>
          <p:cNvSpPr>
            <a:spLocks noChangeArrowheads="1"/>
          </p:cNvSpPr>
          <p:nvPr/>
        </p:nvSpPr>
        <p:spPr bwMode="auto">
          <a:xfrm>
            <a:off x="8488363" y="6967538"/>
            <a:ext cx="1049337" cy="36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6591" tIns="48296" rIns="96591" bIns="48296" anchor="ctr"/>
          <a:lstStyle/>
          <a:p>
            <a:pPr algn="r" defTabSz="966788">
              <a:defRPr/>
            </a:pPr>
            <a:fld id="{0929EDA8-AAEC-4205-AA12-A314E2BAFEF5}" type="datetime5">
              <a:rPr lang="en-US" sz="1000"/>
              <a:pPr algn="r" defTabSz="966788">
                <a:defRPr/>
              </a:pPr>
              <a:t>2-Apr-13</a:t>
            </a:fld>
            <a:endParaRPr lang="en-US" sz="1000"/>
          </a:p>
        </p:txBody>
      </p:sp>
      <p:sp>
        <p:nvSpPr>
          <p:cNvPr id="1055" name="Text Box 31"/>
          <p:cNvSpPr txBox="1">
            <a:spLocks noChangeArrowheads="1"/>
          </p:cNvSpPr>
          <p:nvPr/>
        </p:nvSpPr>
        <p:spPr bwMode="auto">
          <a:xfrm>
            <a:off x="176213" y="7070725"/>
            <a:ext cx="682625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defTabSz="966788">
              <a:spcBef>
                <a:spcPct val="50000"/>
              </a:spcBef>
              <a:defRPr/>
            </a:pPr>
            <a:r>
              <a:rPr lang="en-US" sz="1000" b="1"/>
              <a:t>FOUO</a:t>
            </a:r>
          </a:p>
        </p:txBody>
      </p:sp>
      <p:sp>
        <p:nvSpPr>
          <p:cNvPr id="1040" name="Rectangle 1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3354388" y="6807200"/>
            <a:ext cx="3763962" cy="50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41" name="Rectangle 17"/>
          <p:cNvSpPr>
            <a:spLocks noChangeArrowheads="1"/>
          </p:cNvSpPr>
          <p:nvPr userDrawn="1"/>
        </p:nvSpPr>
        <p:spPr bwMode="auto">
          <a:xfrm>
            <a:off x="4745038" y="7070725"/>
            <a:ext cx="339725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fld id="{21C374F2-ED1C-409F-9254-A9CD11F96540}" type="slidenum">
              <a:rPr lang="en-US" sz="1000"/>
              <a:pPr>
                <a:defRPr/>
              </a:pPr>
              <a:t>‹#›</a:t>
            </a:fld>
            <a:endParaRPr lang="en-US" sz="100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</p:sldLayoutIdLst>
  <p:hf sldNum="0" hdr="0" ftr="0" dt="0"/>
  <p:txStyles>
    <p:titleStyle>
      <a:lvl1pPr algn="ctr" defTabSz="966788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660033"/>
          </a:solidFill>
          <a:latin typeface="+mj-lt"/>
          <a:ea typeface="+mj-ea"/>
          <a:cs typeface="+mj-cs"/>
        </a:defRPr>
      </a:lvl1pPr>
      <a:lvl2pPr algn="ctr" defTabSz="966788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660033"/>
          </a:solidFill>
          <a:latin typeface="Arial" charset="0"/>
        </a:defRPr>
      </a:lvl2pPr>
      <a:lvl3pPr algn="ctr" defTabSz="966788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660033"/>
          </a:solidFill>
          <a:latin typeface="Arial" charset="0"/>
        </a:defRPr>
      </a:lvl3pPr>
      <a:lvl4pPr algn="ctr" defTabSz="966788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660033"/>
          </a:solidFill>
          <a:latin typeface="Arial" charset="0"/>
        </a:defRPr>
      </a:lvl4pPr>
      <a:lvl5pPr algn="ctr" defTabSz="966788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660033"/>
          </a:solidFill>
          <a:latin typeface="Arial" charset="0"/>
        </a:defRPr>
      </a:lvl5pPr>
      <a:lvl6pPr marL="457200" algn="ctr" defTabSz="966788" rtl="0" fontAlgn="base">
        <a:spcBef>
          <a:spcPct val="0"/>
        </a:spcBef>
        <a:spcAft>
          <a:spcPct val="0"/>
        </a:spcAft>
        <a:defRPr sz="3200" b="1">
          <a:solidFill>
            <a:srgbClr val="660033"/>
          </a:solidFill>
          <a:latin typeface="Arial" charset="0"/>
        </a:defRPr>
      </a:lvl6pPr>
      <a:lvl7pPr marL="914400" algn="ctr" defTabSz="966788" rtl="0" fontAlgn="base">
        <a:spcBef>
          <a:spcPct val="0"/>
        </a:spcBef>
        <a:spcAft>
          <a:spcPct val="0"/>
        </a:spcAft>
        <a:defRPr sz="3200" b="1">
          <a:solidFill>
            <a:srgbClr val="660033"/>
          </a:solidFill>
          <a:latin typeface="Arial" charset="0"/>
        </a:defRPr>
      </a:lvl7pPr>
      <a:lvl8pPr marL="1371600" algn="ctr" defTabSz="966788" rtl="0" fontAlgn="base">
        <a:spcBef>
          <a:spcPct val="0"/>
        </a:spcBef>
        <a:spcAft>
          <a:spcPct val="0"/>
        </a:spcAft>
        <a:defRPr sz="3200" b="1">
          <a:solidFill>
            <a:srgbClr val="660033"/>
          </a:solidFill>
          <a:latin typeface="Arial" charset="0"/>
        </a:defRPr>
      </a:lvl8pPr>
      <a:lvl9pPr marL="1828800" algn="ctr" defTabSz="966788" rtl="0" fontAlgn="base">
        <a:spcBef>
          <a:spcPct val="0"/>
        </a:spcBef>
        <a:spcAft>
          <a:spcPct val="0"/>
        </a:spcAft>
        <a:defRPr sz="3200" b="1">
          <a:solidFill>
            <a:srgbClr val="660033"/>
          </a:solidFill>
          <a:latin typeface="Arial" charset="0"/>
        </a:defRPr>
      </a:lvl9pPr>
    </p:titleStyle>
    <p:bodyStyle>
      <a:lvl1pPr marL="228600" indent="-228600" algn="l" defTabSz="966788" rtl="0" eaLnBrk="0" fontAlgn="base" hangingPunct="0">
        <a:spcBef>
          <a:spcPct val="20000"/>
        </a:spcBef>
        <a:spcAft>
          <a:spcPct val="0"/>
        </a:spcAft>
        <a:buClr>
          <a:srgbClr val="660033"/>
        </a:buClr>
        <a:buSzPct val="125000"/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85813" indent="-303213" algn="l" defTabSz="966788" rtl="0" eaLnBrk="0" fontAlgn="base" hangingPunct="0">
        <a:spcBef>
          <a:spcPct val="20000"/>
        </a:spcBef>
        <a:spcAft>
          <a:spcPct val="0"/>
        </a:spcAft>
        <a:buClr>
          <a:srgbClr val="660033"/>
        </a:buClr>
        <a:buChar char="–"/>
        <a:defRPr sz="2200">
          <a:solidFill>
            <a:schemeClr val="tx1"/>
          </a:solidFill>
          <a:latin typeface="+mn-lt"/>
        </a:defRPr>
      </a:lvl2pPr>
      <a:lvl3pPr marL="1143000" indent="-176213" algn="l" defTabSz="966788" rtl="0" eaLnBrk="0" fontAlgn="base" hangingPunct="0">
        <a:spcBef>
          <a:spcPct val="20000"/>
        </a:spcBef>
        <a:spcAft>
          <a:spcPct val="0"/>
        </a:spcAft>
        <a:buClr>
          <a:srgbClr val="660033"/>
        </a:buClr>
        <a:buChar char="•"/>
        <a:defRPr sz="2000">
          <a:solidFill>
            <a:schemeClr val="tx1"/>
          </a:solidFill>
          <a:latin typeface="+mn-lt"/>
        </a:defRPr>
      </a:lvl3pPr>
      <a:lvl4pPr marL="1692275" indent="-242888" algn="l" defTabSz="966788" rtl="0" eaLnBrk="0" fontAlgn="base" hangingPunct="0">
        <a:spcBef>
          <a:spcPct val="20000"/>
        </a:spcBef>
        <a:spcAft>
          <a:spcPct val="0"/>
        </a:spcAft>
        <a:buClr>
          <a:srgbClr val="660033"/>
        </a:buClr>
        <a:buChar char="–"/>
        <a:defRPr>
          <a:solidFill>
            <a:schemeClr val="tx1"/>
          </a:solidFill>
          <a:latin typeface="+mn-lt"/>
        </a:defRPr>
      </a:lvl4pPr>
      <a:lvl5pPr marL="2117725" indent="-184150" algn="l" defTabSz="966788" rtl="0" eaLnBrk="0" fontAlgn="base" hangingPunct="0">
        <a:spcBef>
          <a:spcPct val="20000"/>
        </a:spcBef>
        <a:spcAft>
          <a:spcPct val="0"/>
        </a:spcAft>
        <a:buClr>
          <a:srgbClr val="660033"/>
        </a:buClr>
        <a:buChar char="»"/>
        <a:defRPr sz="1600">
          <a:solidFill>
            <a:schemeClr val="tx1"/>
          </a:solidFill>
          <a:latin typeface="+mn-lt"/>
        </a:defRPr>
      </a:lvl5pPr>
      <a:lvl6pPr marL="2574925" indent="-184150" algn="l" defTabSz="966788" rtl="0" fontAlgn="base">
        <a:spcBef>
          <a:spcPct val="20000"/>
        </a:spcBef>
        <a:spcAft>
          <a:spcPct val="0"/>
        </a:spcAft>
        <a:buClr>
          <a:srgbClr val="660033"/>
        </a:buClr>
        <a:buChar char="»"/>
        <a:defRPr sz="1600">
          <a:solidFill>
            <a:schemeClr val="tx1"/>
          </a:solidFill>
          <a:latin typeface="+mn-lt"/>
        </a:defRPr>
      </a:lvl6pPr>
      <a:lvl7pPr marL="3032125" indent="-184150" algn="l" defTabSz="966788" rtl="0" fontAlgn="base">
        <a:spcBef>
          <a:spcPct val="20000"/>
        </a:spcBef>
        <a:spcAft>
          <a:spcPct val="0"/>
        </a:spcAft>
        <a:buClr>
          <a:srgbClr val="660033"/>
        </a:buClr>
        <a:buChar char="»"/>
        <a:defRPr sz="1600">
          <a:solidFill>
            <a:schemeClr val="tx1"/>
          </a:solidFill>
          <a:latin typeface="+mn-lt"/>
        </a:defRPr>
      </a:lvl7pPr>
      <a:lvl8pPr marL="3489325" indent="-184150" algn="l" defTabSz="966788" rtl="0" fontAlgn="base">
        <a:spcBef>
          <a:spcPct val="20000"/>
        </a:spcBef>
        <a:spcAft>
          <a:spcPct val="0"/>
        </a:spcAft>
        <a:buClr>
          <a:srgbClr val="660033"/>
        </a:buClr>
        <a:buChar char="»"/>
        <a:defRPr sz="1600">
          <a:solidFill>
            <a:schemeClr val="tx1"/>
          </a:solidFill>
          <a:latin typeface="+mn-lt"/>
        </a:defRPr>
      </a:lvl8pPr>
      <a:lvl9pPr marL="3946525" indent="-184150" algn="l" defTabSz="966788" rtl="0" fontAlgn="base">
        <a:spcBef>
          <a:spcPct val="20000"/>
        </a:spcBef>
        <a:spcAft>
          <a:spcPct val="0"/>
        </a:spcAft>
        <a:buClr>
          <a:srgbClr val="660033"/>
        </a:buClr>
        <a:buChar char="»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cms.mods.army.mil/CMS/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isrtrain.hqda.pentagon.mil/isr/isrmainAKO/frameset.htm" TargetMode="Externa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hyperlink" Target="https://doehrs-ih.csd.disa.mil/Doehrs/DisplayEditSeg.do?entryLocation=BrowseTree&amp;id=425" TargetMode="External"/><Relationship Id="rId13" Type="http://schemas.openxmlformats.org/officeDocument/2006/relationships/hyperlink" Target="javascript:NTrees['SegTree'].expandNode(9)" TargetMode="External"/><Relationship Id="rId18" Type="http://schemas.openxmlformats.org/officeDocument/2006/relationships/hyperlink" Target="https://doehrs-ih.csd.disa.mil/Doehrs/DisplayReportingList.do" TargetMode="External"/><Relationship Id="rId3" Type="http://schemas.openxmlformats.org/officeDocument/2006/relationships/image" Target="../media/image13.png"/><Relationship Id="rId7" Type="http://schemas.openxmlformats.org/officeDocument/2006/relationships/hyperlink" Target="javascript:NTrees['SegTree'].expandNode(0)" TargetMode="External"/><Relationship Id="rId12" Type="http://schemas.openxmlformats.org/officeDocument/2006/relationships/hyperlink" Target="javascript:NTrees['SegTree'].expandNode(6,%200,%201)" TargetMode="External"/><Relationship Id="rId17" Type="http://schemas.openxmlformats.org/officeDocument/2006/relationships/hyperlink" Target="https://doehrs-ih.csd.disa.mil/Doehrs/DisplayRespiratoryProtectionProgramSearch.do" TargetMode="External"/><Relationship Id="rId2" Type="http://schemas.openxmlformats.org/officeDocument/2006/relationships/notesSlide" Target="../notesSlides/notesSlide10.xml"/><Relationship Id="rId16" Type="http://schemas.openxmlformats.org/officeDocument/2006/relationships/hyperlink" Target="https://doehrs-ih.csd.disa.mil/Doehrs/PerformMedicalSurveillanceSearch.do?segId=425" TargetMode="External"/><Relationship Id="rId20" Type="http://schemas.openxmlformats.org/officeDocument/2006/relationships/image" Target="../media/image15.png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doehrs-ih.csd.disa.mil/Doehrs/DisplaySegSearch.do" TargetMode="External"/><Relationship Id="rId11" Type="http://schemas.openxmlformats.org/officeDocument/2006/relationships/hyperlink" Target="javascript:NTrees['SegTree'].expandNode(6)" TargetMode="External"/><Relationship Id="rId5" Type="http://schemas.openxmlformats.org/officeDocument/2006/relationships/hyperlink" Target="https://doehrs-ih.csd.disa.mil/Doehrs/DisplayShopSearch.do" TargetMode="External"/><Relationship Id="rId15" Type="http://schemas.openxmlformats.org/officeDocument/2006/relationships/hyperlink" Target="https://doehrs-ih.csd.disa.mil/Doehrs/PerformRecommendedControlSearch.do?segId=425" TargetMode="External"/><Relationship Id="rId10" Type="http://schemas.openxmlformats.org/officeDocument/2006/relationships/hyperlink" Target="https://doehrs-ih.csd.disa.mil/Doehrs/PerformSegSamplesSearchBySampleType.do?segId=425&amp;sampleTypeId=2&amp;searchType=general" TargetMode="External"/><Relationship Id="rId19" Type="http://schemas.openxmlformats.org/officeDocument/2006/relationships/image" Target="../media/image14.png"/><Relationship Id="rId4" Type="http://schemas.openxmlformats.org/officeDocument/2006/relationships/hyperlink" Target="https://doehrs-ih.csd.disa.mil/Doehrs/PerformInitialSampleLogSearch.do" TargetMode="External"/><Relationship Id="rId9" Type="http://schemas.openxmlformats.org/officeDocument/2006/relationships/hyperlink" Target="javascript:NTrees['SegTree'].expandNode(1)" TargetMode="External"/><Relationship Id="rId14" Type="http://schemas.openxmlformats.org/officeDocument/2006/relationships/hyperlink" Target="https://doehrs-ih.csd.disa.mil/Doehrs/DisplayRecommendationsSearch.do?segId=425" TargetMode="Externa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hyperlink" Target="https://doehrs-ih.csd.disa.mil/Doehrs/DisplayNoiseDosimetrySampling.do?entryLocation=ShopSamples&amp;id=101170000028" TargetMode="External"/><Relationship Id="rId13" Type="http://schemas.openxmlformats.org/officeDocument/2006/relationships/hyperlink" Target="https://doehrs-ih.csd.disa.mil/Doehrs/PerformShopSamplesSearchByHazard.do?processHazardId=6907" TargetMode="External"/><Relationship Id="rId3" Type="http://schemas.openxmlformats.org/officeDocument/2006/relationships/hyperlink" Target="https://doehrs-ih.csd.disa.mil/Doehrs/PerformShopSamplesSearchByHazard.do?processHazardId=6907&amp;sampleTypeId=16" TargetMode="External"/><Relationship Id="rId7" Type="http://schemas.openxmlformats.org/officeDocument/2006/relationships/hyperlink" Target="https://doehrs-ih.csd.disa.mil/Doehrs/RefreshShopSamplesSearchByHazard.do?sortColumn=sampleDateTime" TargetMode="External"/><Relationship Id="rId12" Type="http://schemas.openxmlformats.org/officeDocument/2006/relationships/image" Target="../media/image1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doehrs-ih.csd.disa.mil/Doehrs/RefreshShopSamplesSearchByHazard.do?sortColumn=sampleId" TargetMode="External"/><Relationship Id="rId11" Type="http://schemas.openxmlformats.org/officeDocument/2006/relationships/image" Target="../media/image17.png"/><Relationship Id="rId5" Type="http://schemas.openxmlformats.org/officeDocument/2006/relationships/hyperlink" Target="https://doehrs-ih.csd.disa.mil/Doehrs/PerformShopSamplesSearchByHazard.do?processHazardId=6907&amp;sampleTypeId=28" TargetMode="External"/><Relationship Id="rId10" Type="http://schemas.openxmlformats.org/officeDocument/2006/relationships/image" Target="../media/image16.png"/><Relationship Id="rId4" Type="http://schemas.openxmlformats.org/officeDocument/2006/relationships/hyperlink" Target="https://doehrs-ih.csd.disa.mil/Doehrs/PerformShopSamplesSearchByHazard.do?processHazardId=6907&amp;sampleTypeId=15" TargetMode="External"/><Relationship Id="rId9" Type="http://schemas.openxmlformats.org/officeDocument/2006/relationships/hyperlink" Target="https://doehrs-ih.csd.disa.mil/Doehrs/DisplayNoiseDosimetrySampling.do?entryLocation=ShopSamples&amp;id=101170000025" TargetMode="External"/><Relationship Id="rId14" Type="http://schemas.openxmlformats.org/officeDocument/2006/relationships/hyperlink" Target="https://doehrs-ih.csd.disa.mil/Doehrs/PerformInitialDeficiencySearch.do?entryLocation=BrowseTree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hyperlink" Target="https://doehrs-ih-demo.csd.disa.mil/Doehrs/DisplayEditSeg.do?entryLocation=BrowseTree&amp;id=731" TargetMode="External"/><Relationship Id="rId13" Type="http://schemas.openxmlformats.org/officeDocument/2006/relationships/hyperlink" Target="https://doehrs-ih-demo.csd.disa.mil/Doehrs/PerformSegSamplesSearchBySampleType.do?segId=731&amp;sampleTypeId=27&amp;searchType=specific" TargetMode="External"/><Relationship Id="rId18" Type="http://schemas.openxmlformats.org/officeDocument/2006/relationships/hyperlink" Target="javascript:NTrees['SegTree'].expandNode(10)" TargetMode="External"/><Relationship Id="rId3" Type="http://schemas.openxmlformats.org/officeDocument/2006/relationships/image" Target="../media/image20.png"/><Relationship Id="rId21" Type="http://schemas.openxmlformats.org/officeDocument/2006/relationships/hyperlink" Target="https://doehrs-ih-demo.csd.disa.mil/Doehrs/DisplayReportingList.do" TargetMode="External"/><Relationship Id="rId7" Type="http://schemas.openxmlformats.org/officeDocument/2006/relationships/hyperlink" Target="javascript:NTrees['SegTree'].expandNode(0)" TargetMode="External"/><Relationship Id="rId12" Type="http://schemas.openxmlformats.org/officeDocument/2006/relationships/hyperlink" Target="https://doehrs-ih-demo.csd.disa.mil/Doehrs/PerformSegSamplesSearchBySampleType.do?segId=731&amp;sampleTypeId=1&amp;searchType=specific" TargetMode="External"/><Relationship Id="rId17" Type="http://schemas.openxmlformats.org/officeDocument/2006/relationships/hyperlink" Target="javascript:NTrees['SegTree'].expandNode(7,%200,%201)" TargetMode="External"/><Relationship Id="rId2" Type="http://schemas.openxmlformats.org/officeDocument/2006/relationships/notesSlide" Target="../notesSlides/notesSlide15.xml"/><Relationship Id="rId16" Type="http://schemas.openxmlformats.org/officeDocument/2006/relationships/hyperlink" Target="javascript:NTrees['SegTree'].expandNode(7)" TargetMode="External"/><Relationship Id="rId20" Type="http://schemas.openxmlformats.org/officeDocument/2006/relationships/hyperlink" Target="https://doehrs-ih-demo.csd.disa.mil/Doehrs/DisplayRespiratoryProtectionProgramSearch.do" TargetMode="External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doehrs-ih-demo.csd.disa.mil/Doehrs/DisplaySegSearch.do" TargetMode="External"/><Relationship Id="rId11" Type="http://schemas.openxmlformats.org/officeDocument/2006/relationships/hyperlink" Target="https://doehrs-ih-demo.csd.disa.mil/Doehrs/PerformSegSamplesSearchBySampleType.do?segId=731&amp;sampleTypeId=2&amp;searchType=specific" TargetMode="External"/><Relationship Id="rId5" Type="http://schemas.openxmlformats.org/officeDocument/2006/relationships/hyperlink" Target="https://doehrs-ih-demo.csd.disa.mil/Doehrs/DisplayShopSearch.do" TargetMode="External"/><Relationship Id="rId15" Type="http://schemas.openxmlformats.org/officeDocument/2006/relationships/hyperlink" Target="https://doehrs-ih-demo.csd.disa.mil/Doehrs/PerformSegSamplesSearchBySampleType.do?segId=731&amp;sampleTypeId=16&amp;searchType=specific" TargetMode="External"/><Relationship Id="rId23" Type="http://schemas.openxmlformats.org/officeDocument/2006/relationships/image" Target="../media/image22.png"/><Relationship Id="rId10" Type="http://schemas.openxmlformats.org/officeDocument/2006/relationships/hyperlink" Target="https://doehrs-ih-demo.csd.disa.mil/Doehrs/PerformSegSamplesSearchBySampleType.do?segId=731&amp;sampleTypeId=2&amp;searchType=general" TargetMode="External"/><Relationship Id="rId19" Type="http://schemas.openxmlformats.org/officeDocument/2006/relationships/hyperlink" Target="https://doehrs-ih-demo.csd.disa.mil/Doehrs/DisplayRecommendationsSearch.do?segId=731" TargetMode="External"/><Relationship Id="rId4" Type="http://schemas.openxmlformats.org/officeDocument/2006/relationships/hyperlink" Target="https://doehrs-ih-demo.csd.disa.mil/Doehrs/PerformInitialSampleLogSearch.do" TargetMode="External"/><Relationship Id="rId9" Type="http://schemas.openxmlformats.org/officeDocument/2006/relationships/hyperlink" Target="javascript:NTrees['SegTree'].expandNode(1)" TargetMode="External"/><Relationship Id="rId14" Type="http://schemas.openxmlformats.org/officeDocument/2006/relationships/hyperlink" Target="https://doehrs-ih-demo.csd.disa.mil/Doehrs/PerformSegSamplesSearchBySampleType.do?segId=731&amp;sampleTypeId=26&amp;searchType=specific" TargetMode="External"/><Relationship Id="rId22" Type="http://schemas.openxmlformats.org/officeDocument/2006/relationships/image" Target="../media/image21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hyperlink" Target="https://doehrs-ih-demo.csd.disa.mil/Doehrs/RefreshShopSamplesSearchByHazard.do?sortColumn=sampleDateTime" TargetMode="External"/><Relationship Id="rId3" Type="http://schemas.openxmlformats.org/officeDocument/2006/relationships/image" Target="../media/image23.png"/><Relationship Id="rId7" Type="http://schemas.openxmlformats.org/officeDocument/2006/relationships/hyperlink" Target="https://doehrs-ih-demo.csd.disa.mil/Doehrs/RefreshShopSamplesSearchByHazard.do?sortColumn=sampleId" TargetMode="External"/><Relationship Id="rId12" Type="http://schemas.openxmlformats.org/officeDocument/2006/relationships/hyperlink" Target="https://doehrs-ih-demo.csd.disa.mil/Doehrs/DisplayShopSelectProcesses.do?source=plus&amp;entryLocation=BrowseTree&amp;processId=3217&amp;samplingTypeId=15&amp;hazardType=Physical&amp;multiTypes=false" TargetMode="Externa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5.png"/><Relationship Id="rId11" Type="http://schemas.openxmlformats.org/officeDocument/2006/relationships/image" Target="../media/image26.png"/><Relationship Id="rId5" Type="http://schemas.openxmlformats.org/officeDocument/2006/relationships/hyperlink" Target="https://doehrs-ih-demo.csd.disa.mil/Doehrs/PerformShopSamplesSearchByHazard.do?processHazardId=14052&amp;sampleTypeId=15" TargetMode="External"/><Relationship Id="rId10" Type="http://schemas.openxmlformats.org/officeDocument/2006/relationships/hyperlink" Target="https://doehrs-ih-demo.csd.disa.mil/Doehrs/DisplaySoundLevelSampling.do?entryLocation=ShopSamples&amp;id=25548" TargetMode="External"/><Relationship Id="rId4" Type="http://schemas.openxmlformats.org/officeDocument/2006/relationships/image" Target="../media/image24.png"/><Relationship Id="rId9" Type="http://schemas.openxmlformats.org/officeDocument/2006/relationships/hyperlink" Target="https://doehrs-ih-demo.csd.disa.mil/Doehrs/DisplaySoundLevelSampling.do?entryLocation=ShopSamples&amp;id=25549" TargetMode="Externa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8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hyperlink" Target="https://doehrs-ih-demo.csd.disa.mil/Doehrs/DisplayEditSeg.do?entryLocation=BrowseTree&amp;id=731" TargetMode="External"/><Relationship Id="rId13" Type="http://schemas.openxmlformats.org/officeDocument/2006/relationships/hyperlink" Target="javascript:NTrees['SegTree'].expandNode(10)" TargetMode="External"/><Relationship Id="rId18" Type="http://schemas.openxmlformats.org/officeDocument/2006/relationships/hyperlink" Target="https://doehrs-ih-demo.csd.disa.mil/Doehrs/DisplayReportingList.do" TargetMode="External"/><Relationship Id="rId3" Type="http://schemas.openxmlformats.org/officeDocument/2006/relationships/image" Target="../media/image29.png"/><Relationship Id="rId7" Type="http://schemas.openxmlformats.org/officeDocument/2006/relationships/hyperlink" Target="javascript:NTrees['SegTree'].expandNode(0)" TargetMode="External"/><Relationship Id="rId12" Type="http://schemas.openxmlformats.org/officeDocument/2006/relationships/hyperlink" Target="javascript:NTrees['SegTree'].expandNode(7,%200,%201)" TargetMode="External"/><Relationship Id="rId17" Type="http://schemas.openxmlformats.org/officeDocument/2006/relationships/hyperlink" Target="https://doehrs-ih-demo.csd.disa.mil/Doehrs/DisplayRespiratoryProtectionProgramSearch.do" TargetMode="External"/><Relationship Id="rId2" Type="http://schemas.openxmlformats.org/officeDocument/2006/relationships/notesSlide" Target="../notesSlides/notesSlide20.xml"/><Relationship Id="rId16" Type="http://schemas.openxmlformats.org/officeDocument/2006/relationships/hyperlink" Target="https://doehrs-ih-demo.csd.disa.mil/Doehrs/PerformMedicalSurveillanceSearch.do?segId=731" TargetMode="External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doehrs-ih-demo.csd.disa.mil/Doehrs/DisplaySegSearch.do" TargetMode="External"/><Relationship Id="rId11" Type="http://schemas.openxmlformats.org/officeDocument/2006/relationships/hyperlink" Target="javascript:NTrees['SegTree'].expandNode(7)" TargetMode="External"/><Relationship Id="rId5" Type="http://schemas.openxmlformats.org/officeDocument/2006/relationships/hyperlink" Target="https://doehrs-ih-demo.csd.disa.mil/Doehrs/DisplayShopSearch.do" TargetMode="External"/><Relationship Id="rId15" Type="http://schemas.openxmlformats.org/officeDocument/2006/relationships/hyperlink" Target="https://doehrs-ih-demo.csd.disa.mil/Doehrs/PerformRecommendedControlSearch.do?segId=731" TargetMode="External"/><Relationship Id="rId10" Type="http://schemas.openxmlformats.org/officeDocument/2006/relationships/hyperlink" Target="https://doehrs-ih-demo.csd.disa.mil/Doehrs/PerformSegSamplesSearchBySampleType.do?segId=731&amp;sampleTypeId=2&amp;searchType=general" TargetMode="External"/><Relationship Id="rId19" Type="http://schemas.openxmlformats.org/officeDocument/2006/relationships/image" Target="../media/image30.png"/><Relationship Id="rId4" Type="http://schemas.openxmlformats.org/officeDocument/2006/relationships/hyperlink" Target="https://doehrs-ih-demo.csd.disa.mil/Doehrs/PerformInitialSampleLogSearch.do" TargetMode="External"/><Relationship Id="rId9" Type="http://schemas.openxmlformats.org/officeDocument/2006/relationships/hyperlink" Target="javascript:NTrees['SegTree'].expandNode(1)" TargetMode="External"/><Relationship Id="rId14" Type="http://schemas.openxmlformats.org/officeDocument/2006/relationships/hyperlink" Target="https://doehrs-ih-demo.csd.disa.mil/Doehrs/DisplayRecommendationsSearch.do?segId=731" TargetMode="Externa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jpeg"/><Relationship Id="rId4" Type="http://schemas.openxmlformats.org/officeDocument/2006/relationships/image" Target="../media/image31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3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hyperlink" Target="javascript:window.lovField=document.forms[1].stopDate0;popDate('/Doehrs/Common/PopupCalendar.jsp');" TargetMode="External"/><Relationship Id="rId13" Type="http://schemas.openxmlformats.org/officeDocument/2006/relationships/hyperlink" Target="https://doehrs-ih.csd.disa.mil/Doehrs/RefreshShopPersonnelSearch.do?sortColumn=dateOfBirth" TargetMode="External"/><Relationship Id="rId18" Type="http://schemas.openxmlformats.org/officeDocument/2006/relationships/hyperlink" Target="https://doehrs-ih.csd.disa.mil/Doehrs/DisplayEditShopPersonnel.do?entryLocation=SearchResults&amp;id=4670" TargetMode="External"/><Relationship Id="rId26" Type="http://schemas.openxmlformats.org/officeDocument/2006/relationships/hyperlink" Target="https://doehrs-ih.csd.disa.mil/Doehrs/RefreshShopPersonnelSearch.do?pager.offset=20" TargetMode="External"/><Relationship Id="rId3" Type="http://schemas.openxmlformats.org/officeDocument/2006/relationships/image" Target="../media/image4.png"/><Relationship Id="rId21" Type="http://schemas.openxmlformats.org/officeDocument/2006/relationships/hyperlink" Target="https://doehrs-ih.csd.disa.mil/Doehrs/DisplayEditShopPersonnel.do?entryLocation=SearchResults&amp;id=146545" TargetMode="External"/><Relationship Id="rId7" Type="http://schemas.openxmlformats.org/officeDocument/2006/relationships/hyperlink" Target="javascript:window.lovField=document.forms[1].startDate0;popDate('/Doehrs/Common/PopupCalendar.jsp');" TargetMode="External"/><Relationship Id="rId12" Type="http://schemas.openxmlformats.org/officeDocument/2006/relationships/hyperlink" Target="https://doehrs-ih.csd.disa.mil/Doehrs/RefreshShopPersonnelSearch.do?sortColumn=ssn" TargetMode="External"/><Relationship Id="rId17" Type="http://schemas.openxmlformats.org/officeDocument/2006/relationships/hyperlink" Target="https://doehrs-ih.csd.disa.mil/Doehrs/DisplayEditShopPersonnel.do?entryLocation=SearchResults&amp;id=146537" TargetMode="External"/><Relationship Id="rId25" Type="http://schemas.openxmlformats.org/officeDocument/2006/relationships/hyperlink" Target="https://doehrs-ih.csd.disa.mil/Doehrs/RefreshShopPersonnelSearch.do?pager.offset=10" TargetMode="External"/><Relationship Id="rId2" Type="http://schemas.openxmlformats.org/officeDocument/2006/relationships/notesSlide" Target="../notesSlides/notesSlide4.xml"/><Relationship Id="rId16" Type="http://schemas.openxmlformats.org/officeDocument/2006/relationships/hyperlink" Target="https://doehrs-ih.csd.disa.mil/Doehrs/DisplayEditShopPersonnel.do?entryLocation=SearchResults&amp;id=146515" TargetMode="External"/><Relationship Id="rId20" Type="http://schemas.openxmlformats.org/officeDocument/2006/relationships/hyperlink" Target="https://doehrs-ih.csd.disa.mil/Doehrs/DisplayEditShopPersonnel.do?entryLocation=SearchResults&amp;id=4643" TargetMode="External"/><Relationship Id="rId29" Type="http://schemas.openxmlformats.org/officeDocument/2006/relationships/image" Target="../media/image6.jpeg"/><Relationship Id="rId1" Type="http://schemas.openxmlformats.org/officeDocument/2006/relationships/slideLayout" Target="../slideLayouts/slideLayout1.xml"/><Relationship Id="rId6" Type="http://schemas.openxmlformats.org/officeDocument/2006/relationships/hyperlink" Target="javascript:processAddSegProcessAssignments()" TargetMode="External"/><Relationship Id="rId11" Type="http://schemas.openxmlformats.org/officeDocument/2006/relationships/hyperlink" Target="https://doehrs-ih.csd.disa.mil/Doehrs/RefreshShopPersonnelSearch.do?sortColumn=lastName" TargetMode="External"/><Relationship Id="rId24" Type="http://schemas.openxmlformats.org/officeDocument/2006/relationships/hyperlink" Target="javascript:openExport('ExportShopPersonnelList.do?displayAll=true')" TargetMode="External"/><Relationship Id="rId5" Type="http://schemas.openxmlformats.org/officeDocument/2006/relationships/hyperlink" Target="javascript:window.lovField%20=%20SegForm.stopDate;popDate('/Doehrs/Common/PopupCalendar.jsp');" TargetMode="External"/><Relationship Id="rId15" Type="http://schemas.openxmlformats.org/officeDocument/2006/relationships/hyperlink" Target="https://doehrs-ih.csd.disa.mil/Doehrs/DisplayEditShopPersonnel.do?entryLocation=SearchResults&amp;id=146529" TargetMode="External"/><Relationship Id="rId23" Type="http://schemas.openxmlformats.org/officeDocument/2006/relationships/hyperlink" Target="https://doehrs-ih.csd.disa.mil/Doehrs/DisplayEditShopPersonnel.do?entryLocation=SearchResults&amp;id=4669" TargetMode="External"/><Relationship Id="rId28" Type="http://schemas.openxmlformats.org/officeDocument/2006/relationships/image" Target="../media/image5.png"/><Relationship Id="rId10" Type="http://schemas.openxmlformats.org/officeDocument/2006/relationships/hyperlink" Target="javascript:open600By600Popup('/Doehrs/ViewShopPersonnelImportHelp.do')" TargetMode="External"/><Relationship Id="rId19" Type="http://schemas.openxmlformats.org/officeDocument/2006/relationships/hyperlink" Target="https://doehrs-ih.csd.disa.mil/Doehrs/DisplayEditShopPersonnel.do?entryLocation=SearchResults&amp;id=146542" TargetMode="External"/><Relationship Id="rId4" Type="http://schemas.openxmlformats.org/officeDocument/2006/relationships/hyperlink" Target="javascript:window.lovField%20=%20SegForm.startDate;popDate('/Doehrs/Common/PopupCalendar.jsp');" TargetMode="External"/><Relationship Id="rId9" Type="http://schemas.openxmlformats.org/officeDocument/2006/relationships/hyperlink" Target="javascript:openHazardWindows('DisplaySegFindPersonnel.do?entryLocation=SearchResults')" TargetMode="External"/><Relationship Id="rId14" Type="http://schemas.openxmlformats.org/officeDocument/2006/relationships/hyperlink" Target="https://doehrs-ih.csd.disa.mil/Doehrs/DisplayEditShopPersonnel.do?entryLocation=SearchResults&amp;id=146520" TargetMode="External"/><Relationship Id="rId22" Type="http://schemas.openxmlformats.org/officeDocument/2006/relationships/hyperlink" Target="https://doehrs-ih.csd.disa.mil/Doehrs/DisplayEditShopPersonnel.do?entryLocation=SearchResults&amp;id=4644" TargetMode="External"/><Relationship Id="rId27" Type="http://schemas.openxmlformats.org/officeDocument/2006/relationships/hyperlink" Target="https://doehrs-ih.csd.disa.mil/Doehrs/RefreshShopPersonnelSearch.do?displayAll=true" TargetMode="Externa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hyperlink" Target="javascript:openHazardWindows('DisplaySegFindPersonnel.do?entryLocation=SearchResults')" TargetMode="External"/><Relationship Id="rId3" Type="http://schemas.openxmlformats.org/officeDocument/2006/relationships/hyperlink" Target="javascript:window.lovField%20=%20SegForm.startDate;popDate('/Doehrs/Common/PopupCalendar.jsp');" TargetMode="External"/><Relationship Id="rId7" Type="http://schemas.openxmlformats.org/officeDocument/2006/relationships/hyperlink" Target="javascript:window.lovField=document.forms[1].stopDate0;popDate('/Doehrs/Common/PopupCalendar.jsp');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hyperlink" Target="javascript:window.lovField=document.forms[1].startDate0;popDate('/Doehrs/Common/PopupCalendar.jsp');" TargetMode="External"/><Relationship Id="rId5" Type="http://schemas.openxmlformats.org/officeDocument/2006/relationships/hyperlink" Target="javascript:processAddSegProcessAssignments()" TargetMode="External"/><Relationship Id="rId4" Type="http://schemas.openxmlformats.org/officeDocument/2006/relationships/hyperlink" Target="javascript:window.lovField%20=%20SegForm.stopDate;popDate('/Doehrs/Common/PopupCalendar.jsp');" TargetMode="External"/><Relationship Id="rId9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hyperlink" Target="javascript:window.lovField%20=%20SegForm.startDate;popDate('/Doehrs/Common/PopupCalendar.jsp');" TargetMode="External"/><Relationship Id="rId13" Type="http://schemas.openxmlformats.org/officeDocument/2006/relationships/hyperlink" Target="javascript:openHazardWindows('DisplaySegFindPersonnel.do?entryLocation=SearchResults')" TargetMode="External"/><Relationship Id="rId18" Type="http://schemas.openxmlformats.org/officeDocument/2006/relationships/hyperlink" Target="javascript:openHazardWindows('DisplayPldHazardDetails.do?hazardId=1423')" TargetMode="External"/><Relationship Id="rId3" Type="http://schemas.openxmlformats.org/officeDocument/2006/relationships/image" Target="../media/image8.png"/><Relationship Id="rId21" Type="http://schemas.openxmlformats.org/officeDocument/2006/relationships/hyperlink" Target="javascript:openHazardWindows('DisplayPldHazardDetails.do?hazardId=1880')" TargetMode="External"/><Relationship Id="rId7" Type="http://schemas.openxmlformats.org/officeDocument/2006/relationships/hyperlink" Target="https://doehrs-ih.csd.disa.mil/Doehrs/DisplayEditEngControl.do?entryLocation=SearchResults&amp;id=101170000074" TargetMode="External"/><Relationship Id="rId12" Type="http://schemas.openxmlformats.org/officeDocument/2006/relationships/hyperlink" Target="javascript:window.lovField=document.forms[1].stopDate0;popDate('/Doehrs/Common/PopupCalendar.jsp');" TargetMode="External"/><Relationship Id="rId17" Type="http://schemas.openxmlformats.org/officeDocument/2006/relationships/hyperlink" Target="javascript:openHazardWindows('DisplayPldHazardDetails.do?hazardId=956')" TargetMode="External"/><Relationship Id="rId2" Type="http://schemas.openxmlformats.org/officeDocument/2006/relationships/notesSlide" Target="../notesSlides/notesSlide6.xml"/><Relationship Id="rId16" Type="http://schemas.openxmlformats.org/officeDocument/2006/relationships/hyperlink" Target="javascript:openHazardWindows('DisplayPldHazardDetails.do?hazardId=424')" TargetMode="External"/><Relationship Id="rId20" Type="http://schemas.openxmlformats.org/officeDocument/2006/relationships/hyperlink" Target="javascript:openHazardWindows('DisplayPldHazardDetails.do?hazardId=1572')" TargetMode="External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doehrs-ih.csd.disa.mil/Doehrs/RefreshControlSearchResults.do?sortColumn=parentDescription" TargetMode="External"/><Relationship Id="rId11" Type="http://schemas.openxmlformats.org/officeDocument/2006/relationships/hyperlink" Target="javascript:window.lovField=document.forms[1].startDate0;popDate('/Doehrs/Common/PopupCalendar.jsp');" TargetMode="External"/><Relationship Id="rId5" Type="http://schemas.openxmlformats.org/officeDocument/2006/relationships/hyperlink" Target="https://doehrs-ih.csd.disa.mil/Doehrs/RefreshControlSearchResults.do?sortColumn=description" TargetMode="External"/><Relationship Id="rId15" Type="http://schemas.openxmlformats.org/officeDocument/2006/relationships/hyperlink" Target="https://doehrs-ih.csd.disa.mil/Doehrs/DisplayEngSelectHazards.do?entryLocation=SearchResults&amp;createdSortDirection=0&amp;sortDirection=1" TargetMode="External"/><Relationship Id="rId10" Type="http://schemas.openxmlformats.org/officeDocument/2006/relationships/hyperlink" Target="javascript:processAddSegProcessAssignments()" TargetMode="External"/><Relationship Id="rId19" Type="http://schemas.openxmlformats.org/officeDocument/2006/relationships/hyperlink" Target="javascript:openHazardWindows('DisplayPldHazardDetails.do?hazardId=3705')" TargetMode="External"/><Relationship Id="rId4" Type="http://schemas.openxmlformats.org/officeDocument/2006/relationships/image" Target="../media/image9.png"/><Relationship Id="rId9" Type="http://schemas.openxmlformats.org/officeDocument/2006/relationships/hyperlink" Target="javascript:window.lovField%20=%20SegForm.stopDate;popDate('/Doehrs/Common/PopupCalendar.jsp');" TargetMode="External"/><Relationship Id="rId14" Type="http://schemas.openxmlformats.org/officeDocument/2006/relationships/image" Target="../media/image10.png"/><Relationship Id="rId22" Type="http://schemas.openxmlformats.org/officeDocument/2006/relationships/hyperlink" Target="javascript:openHazardWindows('DisplayPldHazardDetails.do?hazardId=1906')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>
          <a:xfrm>
            <a:off x="611188" y="265176"/>
            <a:ext cx="8642350" cy="630237"/>
          </a:xfrm>
        </p:spPr>
        <p:txBody>
          <a:bodyPr/>
          <a:lstStyle/>
          <a:p>
            <a:r>
              <a:rPr lang="en-US" dirty="0" smtClean="0"/>
              <a:t>DA Metrics 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79425" y="1543050"/>
            <a:ext cx="8774113" cy="4959350"/>
          </a:xfrm>
        </p:spPr>
        <p:txBody>
          <a:bodyPr/>
          <a:lstStyle/>
          <a:p>
            <a:r>
              <a:rPr lang="en-US" dirty="0" smtClean="0"/>
              <a:t>AMEDD Command Management System</a:t>
            </a:r>
          </a:p>
          <a:p>
            <a:pPr lvl="1"/>
            <a:r>
              <a:rPr lang="en-US" dirty="0" smtClean="0"/>
              <a:t>Provides feedback on performance of Medical Command operations</a:t>
            </a:r>
          </a:p>
          <a:p>
            <a:pPr lvl="1"/>
            <a:r>
              <a:rPr lang="en-US" dirty="0" smtClean="0"/>
              <a:t>Analysis helps MEDCOM leadership address non – “green” operational issues </a:t>
            </a:r>
          </a:p>
          <a:p>
            <a:pPr lvl="1"/>
            <a:r>
              <a:rPr lang="en-US" dirty="0" smtClean="0">
                <a:solidFill>
                  <a:srgbClr val="008000"/>
                </a:solidFill>
                <a:hlinkClick r:id="rId3"/>
              </a:rPr>
              <a:t>https://cms.mods.army.mil/CMS/</a:t>
            </a:r>
            <a:endParaRPr lang="en-US" dirty="0" smtClean="0">
              <a:solidFill>
                <a:srgbClr val="008000"/>
              </a:solidFill>
            </a:endParaRPr>
          </a:p>
          <a:p>
            <a:r>
              <a:rPr lang="en-US" dirty="0" smtClean="0"/>
              <a:t>Army Installation Status Report </a:t>
            </a:r>
          </a:p>
          <a:p>
            <a:pPr lvl="1"/>
            <a:r>
              <a:rPr lang="en-US" dirty="0" smtClean="0"/>
              <a:t>ISR Services - Preventive Medicine Services</a:t>
            </a:r>
            <a:endParaRPr lang="en-US" dirty="0" smtClean="0">
              <a:hlinkClick r:id="rId4"/>
            </a:endParaRPr>
          </a:p>
          <a:p>
            <a:pPr lvl="1"/>
            <a:r>
              <a:rPr lang="en-US" dirty="0" smtClean="0"/>
              <a:t>AR 210-14</a:t>
            </a:r>
          </a:p>
          <a:p>
            <a:pPr lvl="1"/>
            <a:r>
              <a:rPr lang="en-US" dirty="0" smtClean="0"/>
              <a:t>Same end purpose as AMEDD CMS, but includes all operations within an Installation</a:t>
            </a:r>
          </a:p>
          <a:p>
            <a:pPr lvl="1"/>
            <a:r>
              <a:rPr lang="en-US" dirty="0" smtClean="0">
                <a:hlinkClick r:id="rId4"/>
              </a:rPr>
              <a:t>https://isrtrain.hqda.pentagon.mil/isr/isrmainAKO/frameset.htm</a:t>
            </a:r>
            <a:endParaRPr lang="en-US" dirty="0" smtClean="0"/>
          </a:p>
          <a:p>
            <a:pPr lvl="1"/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/>
          <p:cNvSpPr>
            <a:spLocks noGrp="1"/>
          </p:cNvSpPr>
          <p:nvPr>
            <p:ph type="title"/>
          </p:nvPr>
        </p:nvSpPr>
        <p:spPr>
          <a:xfrm>
            <a:off x="522288" y="0"/>
            <a:ext cx="8642350" cy="630238"/>
          </a:xfrm>
        </p:spPr>
        <p:txBody>
          <a:bodyPr/>
          <a:lstStyle/>
          <a:p>
            <a:r>
              <a:rPr lang="en-US" sz="2400" dirty="0" smtClean="0"/>
              <a:t>CMS 907 / ISR 953-08: BZ w/ Recommended Controls</a:t>
            </a:r>
          </a:p>
        </p:txBody>
      </p:sp>
      <p:grpSp>
        <p:nvGrpSpPr>
          <p:cNvPr id="11267" name="Group 19"/>
          <p:cNvGrpSpPr>
            <a:grpSpLocks noChangeAspect="1"/>
          </p:cNvGrpSpPr>
          <p:nvPr/>
        </p:nvGrpSpPr>
        <p:grpSpPr bwMode="auto">
          <a:xfrm>
            <a:off x="231775" y="1436688"/>
            <a:ext cx="4705350" cy="4179887"/>
            <a:chOff x="0" y="0"/>
            <a:chExt cx="242" cy="215"/>
          </a:xfrm>
        </p:grpSpPr>
        <p:pic>
          <p:nvPicPr>
            <p:cNvPr id="11271" name="Picture 20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0" y="0"/>
              <a:ext cx="242" cy="2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1272" name="Rectangle 21">
              <a:hlinkClick r:id="rId4" tooltip="Sample Log"/>
            </p:cNvPr>
            <p:cNvSpPr>
              <a:spLocks noChangeAspect="1" noChangeArrowheads="1"/>
            </p:cNvSpPr>
            <p:nvPr/>
          </p:nvSpPr>
          <p:spPr bwMode="auto">
            <a:xfrm>
              <a:off x="6" y="33"/>
              <a:ext cx="56" cy="14"/>
            </a:xfrm>
            <a:prstGeom prst="rect">
              <a:avLst/>
            </a:prstGeom>
            <a:solidFill>
              <a:srgbClr val="FFFFFF">
                <a:alpha val="0"/>
              </a:srgbClr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273" name="Rectangle 22">
              <a:hlinkClick r:id="rId5" tooltip="Shop"/>
            </p:cNvPr>
            <p:cNvSpPr>
              <a:spLocks noChangeAspect="1" noChangeArrowheads="1"/>
            </p:cNvSpPr>
            <p:nvPr/>
          </p:nvSpPr>
          <p:spPr bwMode="auto">
            <a:xfrm>
              <a:off x="6" y="47"/>
              <a:ext cx="25" cy="14"/>
            </a:xfrm>
            <a:prstGeom prst="rect">
              <a:avLst/>
            </a:prstGeom>
            <a:solidFill>
              <a:srgbClr val="FFFFFF">
                <a:alpha val="0"/>
              </a:srgbClr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274" name="Rectangle 23">
              <a:hlinkClick r:id="rId6" tooltip="SEG"/>
            </p:cNvPr>
            <p:cNvSpPr>
              <a:spLocks noChangeAspect="1" noChangeArrowheads="1"/>
            </p:cNvSpPr>
            <p:nvPr/>
          </p:nvSpPr>
          <p:spPr bwMode="auto">
            <a:xfrm>
              <a:off x="6" y="61"/>
              <a:ext cx="21" cy="14"/>
            </a:xfrm>
            <a:prstGeom prst="rect">
              <a:avLst/>
            </a:prstGeom>
            <a:solidFill>
              <a:srgbClr val="FFFFFF">
                <a:alpha val="0"/>
              </a:srgbClr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275" name="Rectangle 24">
              <a:hlinkClick r:id="rId7"/>
            </p:cNvPr>
            <p:cNvSpPr>
              <a:spLocks noChangeAspect="1" noChangeArrowheads="1"/>
            </p:cNvSpPr>
            <p:nvPr/>
          </p:nvSpPr>
          <p:spPr bwMode="auto">
            <a:xfrm>
              <a:off x="6" y="75"/>
              <a:ext cx="19" cy="16"/>
            </a:xfrm>
            <a:prstGeom prst="rect">
              <a:avLst/>
            </a:prstGeom>
            <a:solidFill>
              <a:srgbClr val="FFFFFF">
                <a:alpha val="0"/>
              </a:srgbClr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276" name="Rectangle 25">
              <a:hlinkClick r:id="rId8" tooltip="400 52BA0 (Night Shift) Disassembly..."/>
            </p:cNvPr>
            <p:cNvSpPr>
              <a:spLocks noChangeAspect="1" noChangeArrowheads="1"/>
            </p:cNvSpPr>
            <p:nvPr/>
          </p:nvSpPr>
          <p:spPr bwMode="auto">
            <a:xfrm>
              <a:off x="44" y="76"/>
              <a:ext cx="187" cy="14"/>
            </a:xfrm>
            <a:prstGeom prst="rect">
              <a:avLst/>
            </a:prstGeom>
            <a:solidFill>
              <a:srgbClr val="FFFFFF">
                <a:alpha val="0"/>
              </a:srgbClr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277" name="Rectangle 26">
              <a:hlinkClick r:id="rId9"/>
            </p:cNvPr>
            <p:cNvSpPr>
              <a:spLocks noChangeAspect="1" noChangeArrowheads="1"/>
            </p:cNvSpPr>
            <p:nvPr/>
          </p:nvSpPr>
          <p:spPr bwMode="auto">
            <a:xfrm>
              <a:off x="25" y="91"/>
              <a:ext cx="19" cy="16"/>
            </a:xfrm>
            <a:prstGeom prst="rect">
              <a:avLst/>
            </a:prstGeom>
            <a:solidFill>
              <a:srgbClr val="FFFFFF">
                <a:alpha val="0"/>
              </a:srgbClr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278" name="Rectangle 27">
              <a:hlinkClick r:id="rId10" tooltip="Samples"/>
            </p:cNvPr>
            <p:cNvSpPr>
              <a:spLocks noChangeAspect="1" noChangeArrowheads="1"/>
            </p:cNvSpPr>
            <p:nvPr/>
          </p:nvSpPr>
          <p:spPr bwMode="auto">
            <a:xfrm>
              <a:off x="63" y="92"/>
              <a:ext cx="41" cy="14"/>
            </a:xfrm>
            <a:prstGeom prst="rect">
              <a:avLst/>
            </a:prstGeom>
            <a:solidFill>
              <a:srgbClr val="FFFFFF">
                <a:alpha val="0"/>
              </a:srgbClr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279" name="Rectangle 28">
              <a:hlinkClick r:id="rId11"/>
            </p:cNvPr>
            <p:cNvSpPr>
              <a:spLocks noChangeAspect="1" noChangeArrowheads="1"/>
            </p:cNvSpPr>
            <p:nvPr/>
          </p:nvSpPr>
          <p:spPr bwMode="auto">
            <a:xfrm>
              <a:off x="25" y="107"/>
              <a:ext cx="19" cy="16"/>
            </a:xfrm>
            <a:prstGeom prst="rect">
              <a:avLst/>
            </a:prstGeom>
            <a:solidFill>
              <a:srgbClr val="FFFFFF">
                <a:alpha val="0"/>
              </a:srgbClr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280" name="Rectangle 29">
              <a:hlinkClick r:id="rId12" tooltip="Assessments"/>
            </p:cNvPr>
            <p:cNvSpPr>
              <a:spLocks noChangeAspect="1" noChangeArrowheads="1"/>
            </p:cNvSpPr>
            <p:nvPr/>
          </p:nvSpPr>
          <p:spPr bwMode="auto">
            <a:xfrm>
              <a:off x="63" y="108"/>
              <a:ext cx="67" cy="14"/>
            </a:xfrm>
            <a:prstGeom prst="rect">
              <a:avLst/>
            </a:prstGeom>
            <a:solidFill>
              <a:srgbClr val="FFFFFF">
                <a:alpha val="0"/>
              </a:srgbClr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281" name="Rectangle 30">
              <a:hlinkClick r:id="rId13"/>
            </p:cNvPr>
            <p:cNvSpPr>
              <a:spLocks noChangeAspect="1" noChangeArrowheads="1"/>
            </p:cNvSpPr>
            <p:nvPr/>
          </p:nvSpPr>
          <p:spPr bwMode="auto">
            <a:xfrm>
              <a:off x="25" y="123"/>
              <a:ext cx="19" cy="16"/>
            </a:xfrm>
            <a:prstGeom prst="rect">
              <a:avLst/>
            </a:prstGeom>
            <a:solidFill>
              <a:srgbClr val="FFFFFF">
                <a:alpha val="0"/>
              </a:srgbClr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282" name="Rectangle 31">
              <a:hlinkClick r:id="rId14" tooltip="Recommendations"/>
            </p:cNvPr>
            <p:cNvSpPr>
              <a:spLocks noChangeAspect="1" noChangeArrowheads="1"/>
            </p:cNvSpPr>
            <p:nvPr/>
          </p:nvSpPr>
          <p:spPr bwMode="auto">
            <a:xfrm>
              <a:off x="63" y="124"/>
              <a:ext cx="88" cy="14"/>
            </a:xfrm>
            <a:prstGeom prst="rect">
              <a:avLst/>
            </a:prstGeom>
            <a:solidFill>
              <a:srgbClr val="FFFFFF">
                <a:alpha val="0"/>
              </a:srgbClr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283" name="Rectangle 32">
              <a:hlinkClick r:id="rId15" tooltip="Controls"/>
            </p:cNvPr>
            <p:cNvSpPr>
              <a:spLocks noChangeAspect="1" noChangeArrowheads="1"/>
            </p:cNvSpPr>
            <p:nvPr/>
          </p:nvSpPr>
          <p:spPr bwMode="auto">
            <a:xfrm>
              <a:off x="82" y="140"/>
              <a:ext cx="40" cy="14"/>
            </a:xfrm>
            <a:prstGeom prst="rect">
              <a:avLst/>
            </a:prstGeom>
            <a:solidFill>
              <a:srgbClr val="FFFFFF">
                <a:alpha val="0"/>
              </a:srgbClr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284" name="Rectangle 33">
              <a:hlinkClick r:id="rId16" tooltip="Medical Surveillance"/>
            </p:cNvPr>
            <p:cNvSpPr>
              <a:spLocks noChangeAspect="1" noChangeArrowheads="1"/>
            </p:cNvSpPr>
            <p:nvPr/>
          </p:nvSpPr>
          <p:spPr bwMode="auto">
            <a:xfrm>
              <a:off x="82" y="156"/>
              <a:ext cx="98" cy="14"/>
            </a:xfrm>
            <a:prstGeom prst="rect">
              <a:avLst/>
            </a:prstGeom>
            <a:solidFill>
              <a:srgbClr val="FFFFFF">
                <a:alpha val="0"/>
              </a:srgbClr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285" name="Rectangle 34">
              <a:hlinkClick r:id="rId17" tooltip="Respiratory Protection Program"/>
            </p:cNvPr>
            <p:cNvSpPr>
              <a:spLocks noChangeAspect="1" noChangeArrowheads="1"/>
            </p:cNvSpPr>
            <p:nvPr/>
          </p:nvSpPr>
          <p:spPr bwMode="auto">
            <a:xfrm>
              <a:off x="6" y="171"/>
              <a:ext cx="158" cy="14"/>
            </a:xfrm>
            <a:prstGeom prst="rect">
              <a:avLst/>
            </a:prstGeom>
            <a:solidFill>
              <a:srgbClr val="FFFFFF">
                <a:alpha val="0"/>
              </a:srgbClr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286" name="Rectangle 35">
              <a:hlinkClick r:id="rId18" tooltip="Reporting"/>
            </p:cNvPr>
            <p:cNvSpPr>
              <a:spLocks noChangeAspect="1" noChangeArrowheads="1"/>
            </p:cNvSpPr>
            <p:nvPr/>
          </p:nvSpPr>
          <p:spPr bwMode="auto">
            <a:xfrm>
              <a:off x="6" y="185"/>
              <a:ext cx="46" cy="14"/>
            </a:xfrm>
            <a:prstGeom prst="rect">
              <a:avLst/>
            </a:prstGeom>
            <a:solidFill>
              <a:srgbClr val="FFFFFF">
                <a:alpha val="0"/>
              </a:srgbClr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pic>
        <p:nvPicPr>
          <p:cNvPr id="11268" name="Picture 36"/>
          <p:cNvPicPr>
            <a:picLocks noChangeAspect="1" noChangeArrowheads="1"/>
          </p:cNvPicPr>
          <p:nvPr/>
        </p:nvPicPr>
        <p:blipFill>
          <a:blip r:embed="rId19" cstate="print"/>
          <a:srcRect/>
          <a:stretch>
            <a:fillRect/>
          </a:stretch>
        </p:blipFill>
        <p:spPr bwMode="auto">
          <a:xfrm>
            <a:off x="3546475" y="3438525"/>
            <a:ext cx="6054725" cy="345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69" name="Picture 37"/>
          <p:cNvPicPr>
            <a:picLocks noChangeAspect="1" noChangeArrowheads="1"/>
          </p:cNvPicPr>
          <p:nvPr/>
        </p:nvPicPr>
        <p:blipFill>
          <a:blip r:embed="rId20" cstate="print"/>
          <a:srcRect/>
          <a:stretch>
            <a:fillRect/>
          </a:stretch>
        </p:blipFill>
        <p:spPr bwMode="auto">
          <a:xfrm>
            <a:off x="4167188" y="2106613"/>
            <a:ext cx="5434012" cy="779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270" name="TextBox 11"/>
          <p:cNvSpPr txBox="1">
            <a:spLocks noChangeArrowheads="1"/>
          </p:cNvSpPr>
          <p:nvPr/>
        </p:nvSpPr>
        <p:spPr bwMode="auto">
          <a:xfrm>
            <a:off x="1849438" y="814388"/>
            <a:ext cx="6054725" cy="381000"/>
          </a:xfrm>
          <a:prstGeom prst="rect">
            <a:avLst/>
          </a:prstGeom>
          <a:solidFill>
            <a:srgbClr val="BC5B54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dirty="0"/>
              <a:t>Step 11: Control Recommendations at the SEG Level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"/>
          <p:cNvSpPr>
            <a:spLocks noGrp="1"/>
          </p:cNvSpPr>
          <p:nvPr>
            <p:ph type="title"/>
          </p:nvPr>
        </p:nvSpPr>
        <p:spPr>
          <a:xfrm>
            <a:off x="581025" y="638175"/>
            <a:ext cx="8540750" cy="977900"/>
          </a:xfrm>
        </p:spPr>
        <p:txBody>
          <a:bodyPr/>
          <a:lstStyle/>
          <a:p>
            <a:pPr eaLnBrk="1" hangingPunct="1"/>
            <a:r>
              <a:rPr lang="en-US" sz="2900" dirty="0" smtClean="0"/>
              <a:t>CMS 901 / ISR 953-05:</a:t>
            </a:r>
            <a:br>
              <a:rPr lang="en-US" sz="2900" dirty="0" smtClean="0"/>
            </a:br>
            <a:r>
              <a:rPr lang="en-US" sz="2900" dirty="0" smtClean="0"/>
              <a:t>Noise </a:t>
            </a:r>
            <a:r>
              <a:rPr lang="en-US" sz="2900" dirty="0" err="1" smtClean="0"/>
              <a:t>Dosimetry</a:t>
            </a:r>
            <a:r>
              <a:rPr lang="en-US" sz="2900" dirty="0" smtClean="0"/>
              <a:t> </a:t>
            </a:r>
          </a:p>
        </p:txBody>
      </p:sp>
      <p:sp>
        <p:nvSpPr>
          <p:cNvPr id="1229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% noise </a:t>
            </a:r>
            <a:r>
              <a:rPr lang="en-US" dirty="0" err="1" smtClean="0"/>
              <a:t>dosimetry</a:t>
            </a:r>
            <a:r>
              <a:rPr lang="en-US" dirty="0" smtClean="0"/>
              <a:t> samples TWA ≥ 85 </a:t>
            </a:r>
            <a:r>
              <a:rPr lang="en-US" dirty="0" err="1" smtClean="0"/>
              <a:t>dBA</a:t>
            </a:r>
            <a:r>
              <a:rPr lang="en-US" dirty="0" smtClean="0"/>
              <a:t>, AND have no associated controls.</a:t>
            </a:r>
          </a:p>
          <a:p>
            <a:pPr eaLnBrk="1" hangingPunct="1">
              <a:buNone/>
            </a:pPr>
            <a:endParaRPr lang="en-US" sz="1000" dirty="0" smtClean="0"/>
          </a:p>
          <a:p>
            <a:pPr eaLnBrk="1" hangingPunct="1">
              <a:buFontTx/>
              <a:buNone/>
            </a:pPr>
            <a:r>
              <a:rPr lang="en-US" dirty="0" smtClean="0"/>
              <a:t>	1. Establish Program Office</a:t>
            </a:r>
            <a:br>
              <a:rPr lang="en-US" dirty="0" smtClean="0"/>
            </a:br>
            <a:r>
              <a:rPr lang="en-US" dirty="0" smtClean="0"/>
              <a:t>2. Add Supported Organizations</a:t>
            </a:r>
            <a:br>
              <a:rPr lang="en-US" dirty="0" smtClean="0"/>
            </a:br>
            <a:r>
              <a:rPr lang="en-US" dirty="0" smtClean="0"/>
              <a:t>3. Capture Shops</a:t>
            </a:r>
            <a:br>
              <a:rPr lang="en-US" dirty="0" smtClean="0"/>
            </a:br>
            <a:r>
              <a:rPr lang="en-US" dirty="0" smtClean="0"/>
              <a:t>4. Capture Processes</a:t>
            </a:r>
            <a:br>
              <a:rPr lang="en-US" dirty="0" smtClean="0"/>
            </a:br>
            <a:r>
              <a:rPr lang="en-US" dirty="0" smtClean="0"/>
              <a:t>5. Capture Shop Personnel and assign to relevant processes</a:t>
            </a:r>
            <a:br>
              <a:rPr lang="en-US" dirty="0" smtClean="0"/>
            </a:br>
            <a:r>
              <a:rPr lang="en-US" dirty="0" smtClean="0"/>
              <a:t>6. Capture Noise Hazard </a:t>
            </a:r>
            <a:br>
              <a:rPr lang="en-US" dirty="0" smtClean="0"/>
            </a:br>
            <a:r>
              <a:rPr lang="en-US" dirty="0" smtClean="0"/>
              <a:t>7. Capture Controls related to Noise hazard</a:t>
            </a:r>
            <a:br>
              <a:rPr lang="en-US" dirty="0" smtClean="0"/>
            </a:br>
            <a:r>
              <a:rPr lang="en-US" dirty="0" smtClean="0"/>
              <a:t>8. Establish SEG</a:t>
            </a:r>
            <a:br>
              <a:rPr lang="en-US" dirty="0" smtClean="0"/>
            </a:br>
            <a:r>
              <a:rPr lang="en-US" dirty="0" smtClean="0"/>
              <a:t>9. Enter Personal Noise Dosimetry at SEG level  </a:t>
            </a:r>
            <a:br>
              <a:rPr lang="en-US" dirty="0" smtClean="0"/>
            </a:br>
            <a:r>
              <a:rPr lang="en-US" dirty="0" smtClean="0"/>
              <a:t>10. Calculate TWAs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/>
          </p:nvPr>
        </p:nvSpPr>
        <p:spPr>
          <a:xfrm>
            <a:off x="566057" y="0"/>
            <a:ext cx="8186057" cy="731838"/>
          </a:xfrm>
        </p:spPr>
        <p:txBody>
          <a:bodyPr/>
          <a:lstStyle/>
          <a:p>
            <a:pPr eaLnBrk="1" hangingPunct="1"/>
            <a:r>
              <a:rPr lang="en-US" sz="2400" dirty="0" smtClean="0"/>
              <a:t> CMS 901 / ISR 953-05: Noise </a:t>
            </a:r>
            <a:r>
              <a:rPr lang="en-US" sz="2400" dirty="0" err="1" smtClean="0"/>
              <a:t>Dosimetry</a:t>
            </a:r>
            <a:endParaRPr lang="en-US" sz="2400" dirty="0" smtClean="0"/>
          </a:p>
        </p:txBody>
      </p:sp>
      <p:grpSp>
        <p:nvGrpSpPr>
          <p:cNvPr id="13316" name="Group 38"/>
          <p:cNvGrpSpPr>
            <a:grpSpLocks noChangeAspect="1"/>
          </p:cNvGrpSpPr>
          <p:nvPr/>
        </p:nvGrpSpPr>
        <p:grpSpPr bwMode="auto">
          <a:xfrm>
            <a:off x="2319229" y="2160815"/>
            <a:ext cx="6618917" cy="2593923"/>
            <a:chOff x="12" y="31"/>
            <a:chExt cx="569" cy="223"/>
          </a:xfrm>
        </p:grpSpPr>
        <p:sp>
          <p:nvSpPr>
            <p:cNvPr id="13323" name="Rectangle 40">
              <a:hlinkClick r:id="rId3" tooltip="Noise Dosimetry "/>
            </p:cNvPr>
            <p:cNvSpPr>
              <a:spLocks noChangeAspect="1" noChangeArrowheads="1"/>
            </p:cNvSpPr>
            <p:nvPr/>
          </p:nvSpPr>
          <p:spPr bwMode="auto">
            <a:xfrm>
              <a:off x="68" y="31"/>
              <a:ext cx="78" cy="14"/>
            </a:xfrm>
            <a:prstGeom prst="rect">
              <a:avLst/>
            </a:prstGeom>
            <a:solidFill>
              <a:srgbClr val="FFFFFF">
                <a:alpha val="0"/>
              </a:srgbClr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324" name="Rectangle 41">
              <a:hlinkClick r:id="rId3" tooltip="Noise Dosimetry "/>
            </p:cNvPr>
            <p:cNvSpPr>
              <a:spLocks noChangeAspect="1" noChangeArrowheads="1"/>
            </p:cNvSpPr>
            <p:nvPr/>
          </p:nvSpPr>
          <p:spPr bwMode="auto">
            <a:xfrm>
              <a:off x="146" y="31"/>
              <a:ext cx="3" cy="14"/>
            </a:xfrm>
            <a:prstGeom prst="rect">
              <a:avLst/>
            </a:prstGeom>
            <a:solidFill>
              <a:srgbClr val="FFFFFF">
                <a:alpha val="0"/>
              </a:srgbClr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325" name="Rectangle 42">
              <a:hlinkClick r:id="rId4" tooltip="Noise Sound Level "/>
            </p:cNvPr>
            <p:cNvSpPr>
              <a:spLocks noChangeAspect="1" noChangeArrowheads="1"/>
            </p:cNvSpPr>
            <p:nvPr/>
          </p:nvSpPr>
          <p:spPr bwMode="auto">
            <a:xfrm>
              <a:off x="291" y="31"/>
              <a:ext cx="90" cy="14"/>
            </a:xfrm>
            <a:prstGeom prst="rect">
              <a:avLst/>
            </a:prstGeom>
            <a:solidFill>
              <a:srgbClr val="FFFFFF">
                <a:alpha val="0"/>
              </a:srgbClr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326" name="Rectangle 43">
              <a:hlinkClick r:id="rId4" tooltip="Noise Sound Level "/>
            </p:cNvPr>
            <p:cNvSpPr>
              <a:spLocks noChangeAspect="1" noChangeArrowheads="1"/>
            </p:cNvSpPr>
            <p:nvPr/>
          </p:nvSpPr>
          <p:spPr bwMode="auto">
            <a:xfrm>
              <a:off x="381" y="31"/>
              <a:ext cx="3" cy="14"/>
            </a:xfrm>
            <a:prstGeom prst="rect">
              <a:avLst/>
            </a:prstGeom>
            <a:solidFill>
              <a:srgbClr val="FFFFFF">
                <a:alpha val="0"/>
              </a:srgbClr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327" name="Rectangle 44">
              <a:hlinkClick r:id="rId5" tooltip="Octave Band "/>
            </p:cNvPr>
            <p:cNvSpPr>
              <a:spLocks noChangeAspect="1" noChangeArrowheads="1"/>
            </p:cNvSpPr>
            <p:nvPr/>
          </p:nvSpPr>
          <p:spPr bwMode="auto">
            <a:xfrm>
              <a:off x="515" y="31"/>
              <a:ext cx="63" cy="14"/>
            </a:xfrm>
            <a:prstGeom prst="rect">
              <a:avLst/>
            </a:prstGeom>
            <a:solidFill>
              <a:srgbClr val="FFFFFF">
                <a:alpha val="0"/>
              </a:srgbClr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328" name="Rectangle 45">
              <a:hlinkClick r:id="rId5" tooltip="Octave Band "/>
            </p:cNvPr>
            <p:cNvSpPr>
              <a:spLocks noChangeAspect="1" noChangeArrowheads="1"/>
            </p:cNvSpPr>
            <p:nvPr/>
          </p:nvSpPr>
          <p:spPr bwMode="auto">
            <a:xfrm>
              <a:off x="578" y="31"/>
              <a:ext cx="3" cy="14"/>
            </a:xfrm>
            <a:prstGeom prst="rect">
              <a:avLst/>
            </a:prstGeom>
            <a:solidFill>
              <a:srgbClr val="FFFFFF">
                <a:alpha val="0"/>
              </a:srgbClr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329" name="Rectangle 46">
              <a:hlinkClick r:id="rId6" tooltip="Sample ID"/>
            </p:cNvPr>
            <p:cNvSpPr>
              <a:spLocks noChangeAspect="1" noChangeArrowheads="1"/>
            </p:cNvSpPr>
            <p:nvPr/>
          </p:nvSpPr>
          <p:spPr bwMode="auto">
            <a:xfrm>
              <a:off x="13" y="171"/>
              <a:ext cx="54" cy="14"/>
            </a:xfrm>
            <a:prstGeom prst="rect">
              <a:avLst/>
            </a:prstGeom>
            <a:solidFill>
              <a:srgbClr val="FFFFFF">
                <a:alpha val="0"/>
              </a:srgbClr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330" name="Rectangle 47">
              <a:hlinkClick r:id="rId7" tooltip="Date"/>
            </p:cNvPr>
            <p:cNvSpPr>
              <a:spLocks noChangeAspect="1" noChangeArrowheads="1"/>
            </p:cNvSpPr>
            <p:nvPr/>
          </p:nvSpPr>
          <p:spPr bwMode="auto">
            <a:xfrm>
              <a:off x="82" y="170"/>
              <a:ext cx="24" cy="15"/>
            </a:xfrm>
            <a:prstGeom prst="rect">
              <a:avLst/>
            </a:prstGeom>
            <a:solidFill>
              <a:srgbClr val="FFFFFF">
                <a:alpha val="0"/>
              </a:srgbClr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331" name="Rectangle 48">
              <a:hlinkClick r:id="rId7" tooltip="Date"/>
            </p:cNvPr>
            <p:cNvSpPr>
              <a:spLocks noChangeAspect="1" noChangeArrowheads="1"/>
            </p:cNvSpPr>
            <p:nvPr/>
          </p:nvSpPr>
          <p:spPr bwMode="auto">
            <a:xfrm>
              <a:off x="106" y="173"/>
              <a:ext cx="9" cy="8"/>
            </a:xfrm>
            <a:prstGeom prst="rect">
              <a:avLst/>
            </a:prstGeom>
            <a:solidFill>
              <a:srgbClr val="FFFFFF">
                <a:alpha val="0"/>
              </a:srgbClr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332" name="Rectangle 49">
              <a:hlinkClick r:id="rId8" tooltip="1AH607MB"/>
            </p:cNvPr>
            <p:cNvSpPr>
              <a:spLocks noChangeAspect="1" noChangeArrowheads="1"/>
            </p:cNvSpPr>
            <p:nvPr/>
          </p:nvSpPr>
          <p:spPr bwMode="auto">
            <a:xfrm>
              <a:off x="12" y="203"/>
              <a:ext cx="64" cy="18"/>
            </a:xfrm>
            <a:prstGeom prst="rect">
              <a:avLst/>
            </a:prstGeom>
            <a:solidFill>
              <a:srgbClr val="FFFFFF">
                <a:alpha val="0"/>
              </a:srgbClr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333" name="Rectangle 50">
              <a:hlinkClick r:id="rId9" tooltip="1AH607M8"/>
            </p:cNvPr>
            <p:cNvSpPr>
              <a:spLocks noChangeAspect="1" noChangeArrowheads="1"/>
            </p:cNvSpPr>
            <p:nvPr/>
          </p:nvSpPr>
          <p:spPr bwMode="auto">
            <a:xfrm>
              <a:off x="12" y="236"/>
              <a:ext cx="64" cy="18"/>
            </a:xfrm>
            <a:prstGeom prst="rect">
              <a:avLst/>
            </a:prstGeom>
            <a:solidFill>
              <a:srgbClr val="FFFFFF">
                <a:alpha val="0"/>
              </a:srgbClr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3318" name="TextBox 11"/>
          <p:cNvSpPr txBox="1">
            <a:spLocks noChangeArrowheads="1"/>
          </p:cNvSpPr>
          <p:nvPr/>
        </p:nvSpPr>
        <p:spPr bwMode="auto">
          <a:xfrm>
            <a:off x="2182813" y="830263"/>
            <a:ext cx="4632325" cy="381000"/>
          </a:xfrm>
          <a:prstGeom prst="rect">
            <a:avLst/>
          </a:prstGeom>
          <a:solidFill>
            <a:srgbClr val="BC5B54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dirty="0"/>
              <a:t>Steps 1-9: Noise Dosimetry Captured</a:t>
            </a:r>
          </a:p>
        </p:txBody>
      </p:sp>
      <p:pic>
        <p:nvPicPr>
          <p:cNvPr id="56" name="Picture 55" descr="Picture16.pn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203200" y="1473564"/>
            <a:ext cx="4096174" cy="5296986"/>
          </a:xfrm>
          <a:prstGeom prst="rect">
            <a:avLst/>
          </a:prstGeom>
        </p:spPr>
      </p:pic>
      <p:pic>
        <p:nvPicPr>
          <p:cNvPr id="55" name="Picture 54" descr="Picture4.png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2170790" y="2113265"/>
            <a:ext cx="7430410" cy="3175754"/>
          </a:xfrm>
          <a:prstGeom prst="rect">
            <a:avLst/>
          </a:prstGeom>
        </p:spPr>
      </p:pic>
      <p:grpSp>
        <p:nvGrpSpPr>
          <p:cNvPr id="13317" name="Group 63"/>
          <p:cNvGrpSpPr>
            <a:grpSpLocks noChangeAspect="1"/>
          </p:cNvGrpSpPr>
          <p:nvPr/>
        </p:nvGrpSpPr>
        <p:grpSpPr bwMode="auto">
          <a:xfrm>
            <a:off x="1074738" y="4456113"/>
            <a:ext cx="3581400" cy="1058862"/>
            <a:chOff x="0" y="0"/>
            <a:chExt cx="71" cy="21"/>
          </a:xfrm>
        </p:grpSpPr>
        <p:pic>
          <p:nvPicPr>
            <p:cNvPr id="13319" name="Picture 64"/>
            <p:cNvPicPr>
              <a:picLocks noChangeAspect="1" noChangeArrowheads="1"/>
            </p:cNvPicPr>
            <p:nvPr/>
          </p:nvPicPr>
          <p:blipFill>
            <a:blip r:embed="rId12" cstate="print"/>
            <a:srcRect/>
            <a:stretch>
              <a:fillRect/>
            </a:stretch>
          </p:blipFill>
          <p:spPr bwMode="auto">
            <a:xfrm>
              <a:off x="0" y="0"/>
              <a:ext cx="71" cy="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3320" name="Rectangle 65">
              <a:hlinkClick r:id="rId13" tooltip="NOISE"/>
            </p:cNvPr>
            <p:cNvSpPr>
              <a:spLocks noChangeAspect="1" noChangeArrowheads="1"/>
            </p:cNvSpPr>
            <p:nvPr/>
          </p:nvSpPr>
          <p:spPr bwMode="auto">
            <a:xfrm>
              <a:off x="31" y="2"/>
              <a:ext cx="30" cy="14"/>
            </a:xfrm>
            <a:prstGeom prst="rect">
              <a:avLst/>
            </a:prstGeom>
            <a:solidFill>
              <a:srgbClr val="FFFFFF">
                <a:alpha val="0"/>
              </a:srgbClr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321" name="Rectangle 66">
              <a:hlinkClick r:id="rId14" tooltip="Deficiencies"/>
            </p:cNvPr>
            <p:cNvSpPr>
              <a:spLocks noChangeAspect="1" noChangeArrowheads="1"/>
            </p:cNvSpPr>
            <p:nvPr/>
          </p:nvSpPr>
          <p:spPr bwMode="auto">
            <a:xfrm>
              <a:off x="0" y="18"/>
              <a:ext cx="33" cy="3"/>
            </a:xfrm>
            <a:prstGeom prst="rect">
              <a:avLst/>
            </a:prstGeom>
            <a:solidFill>
              <a:srgbClr val="FFFFFF">
                <a:alpha val="0"/>
              </a:srgbClr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1639888" y="0"/>
            <a:ext cx="6072187" cy="790575"/>
          </a:xfrm>
        </p:spPr>
        <p:txBody>
          <a:bodyPr/>
          <a:lstStyle/>
          <a:p>
            <a:r>
              <a:rPr lang="en-US" sz="2400" dirty="0" smtClean="0"/>
              <a:t> CMS 901 / ISR 953-05: Noise </a:t>
            </a:r>
            <a:r>
              <a:rPr lang="en-US" sz="2400" dirty="0" err="1" smtClean="0"/>
              <a:t>Dosimetry</a:t>
            </a:r>
            <a:endParaRPr lang="en-US" sz="2400" dirty="0" smtClean="0"/>
          </a:p>
        </p:txBody>
      </p:sp>
      <p:sp>
        <p:nvSpPr>
          <p:cNvPr id="14339" name="TextBox 11"/>
          <p:cNvSpPr txBox="1">
            <a:spLocks noChangeArrowheads="1"/>
          </p:cNvSpPr>
          <p:nvPr/>
        </p:nvSpPr>
        <p:spPr bwMode="auto">
          <a:xfrm>
            <a:off x="2314575" y="976313"/>
            <a:ext cx="4138613" cy="381000"/>
          </a:xfrm>
          <a:prstGeom prst="rect">
            <a:avLst/>
          </a:prstGeom>
          <a:solidFill>
            <a:srgbClr val="BC5B54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dirty="0"/>
              <a:t>Step 10: Noise Dosimetry TWAs</a:t>
            </a:r>
          </a:p>
        </p:txBody>
      </p:sp>
      <p:pic>
        <p:nvPicPr>
          <p:cNvPr id="5" name="Picture 4" descr="Picture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66737" y="1727200"/>
            <a:ext cx="8467725" cy="3860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/>
          <p:cNvSpPr>
            <a:spLocks noGrp="1"/>
          </p:cNvSpPr>
          <p:nvPr>
            <p:ph type="title"/>
          </p:nvPr>
        </p:nvSpPr>
        <p:spPr>
          <a:xfrm>
            <a:off x="479425" y="1058863"/>
            <a:ext cx="8642350" cy="1190625"/>
          </a:xfrm>
        </p:spPr>
        <p:txBody>
          <a:bodyPr/>
          <a:lstStyle/>
          <a:p>
            <a:pPr eaLnBrk="1" hangingPunct="1"/>
            <a:r>
              <a:rPr lang="en-US" sz="2900" dirty="0" smtClean="0"/>
              <a:t>CMS 908 / ISR 953-09:</a:t>
            </a:r>
            <a:br>
              <a:rPr lang="en-US" sz="2900" dirty="0" smtClean="0"/>
            </a:br>
            <a:r>
              <a:rPr lang="en-US" sz="2900" dirty="0" smtClean="0"/>
              <a:t>Noise </a:t>
            </a:r>
            <a:r>
              <a:rPr lang="en-US" sz="2900" dirty="0" err="1" smtClean="0"/>
              <a:t>Dosimetry</a:t>
            </a:r>
            <a:r>
              <a:rPr lang="en-US" sz="2900" dirty="0" smtClean="0"/>
              <a:t> with Recommended Controls</a:t>
            </a:r>
          </a:p>
        </p:txBody>
      </p:sp>
      <p:sp>
        <p:nvSpPr>
          <p:cNvPr id="15363" name="Content Placeholder 2"/>
          <p:cNvSpPr>
            <a:spLocks noGrp="1"/>
          </p:cNvSpPr>
          <p:nvPr>
            <p:ph idx="1"/>
          </p:nvPr>
        </p:nvSpPr>
        <p:spPr>
          <a:xfrm>
            <a:off x="436563" y="2511425"/>
            <a:ext cx="8642350" cy="4252913"/>
          </a:xfrm>
        </p:spPr>
        <p:txBody>
          <a:bodyPr/>
          <a:lstStyle/>
          <a:p>
            <a:pPr eaLnBrk="1" hangingPunct="1"/>
            <a:r>
              <a:rPr lang="en-US" dirty="0" smtClean="0"/>
              <a:t> This metric builds on CMS 901/ ISR 953-05</a:t>
            </a:r>
          </a:p>
          <a:p>
            <a:pPr lvl="1" eaLnBrk="1" hangingPunct="1"/>
            <a:r>
              <a:rPr lang="en-US" dirty="0" smtClean="0"/>
              <a:t>% Noise Dosimetry TWA ≥ 85 </a:t>
            </a:r>
            <a:r>
              <a:rPr lang="en-US" dirty="0" err="1" smtClean="0"/>
              <a:t>dBA</a:t>
            </a:r>
            <a:endParaRPr lang="en-US" dirty="0" smtClean="0"/>
          </a:p>
          <a:p>
            <a:pPr lvl="1" eaLnBrk="1" hangingPunct="1"/>
            <a:r>
              <a:rPr lang="en-US" dirty="0" smtClean="0"/>
              <a:t>AND have no associated controls reported in DOEHRS-IH</a:t>
            </a:r>
          </a:p>
          <a:p>
            <a:pPr lvl="1" eaLnBrk="1" hangingPunct="1"/>
            <a:r>
              <a:rPr lang="en-US" dirty="0" smtClean="0"/>
              <a:t>BUT with control recommendations</a:t>
            </a:r>
          </a:p>
          <a:p>
            <a:pPr lvl="1" eaLnBrk="1" hangingPunct="1"/>
            <a:endParaRPr lang="en-US" dirty="0" smtClean="0"/>
          </a:p>
          <a:p>
            <a:pPr eaLnBrk="1" hangingPunct="1"/>
            <a:r>
              <a:rPr lang="en-US" dirty="0" smtClean="0"/>
              <a:t> Complete steps 1-10 as CMS 901/ ISR 953-05 </a:t>
            </a:r>
            <a:br>
              <a:rPr lang="en-US" dirty="0" smtClean="0"/>
            </a:br>
            <a:r>
              <a:rPr lang="en-US" dirty="0" smtClean="0"/>
              <a:t> 11. Enter Control Recommendations at the SEG level</a:t>
            </a:r>
          </a:p>
          <a:p>
            <a:pPr lvl="1" eaLnBrk="1" hangingPunct="1"/>
            <a:r>
              <a:rPr lang="en-US" dirty="0" smtClean="0"/>
              <a:t>Ensure status of recommendation is identified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title"/>
          </p:nvPr>
        </p:nvSpPr>
        <p:spPr>
          <a:xfrm>
            <a:off x="377371" y="-131083"/>
            <a:ext cx="8998858" cy="1016000"/>
          </a:xfrm>
        </p:spPr>
        <p:txBody>
          <a:bodyPr/>
          <a:lstStyle/>
          <a:p>
            <a:r>
              <a:rPr lang="en-US" sz="2400" dirty="0" smtClean="0"/>
              <a:t>CMS 908 / ISR 953-09: Dosimetry w/ Recommended Controls</a:t>
            </a:r>
          </a:p>
        </p:txBody>
      </p:sp>
      <p:grpSp>
        <p:nvGrpSpPr>
          <p:cNvPr id="16387" name="Group 2"/>
          <p:cNvGrpSpPr>
            <a:grpSpLocks noChangeAspect="1"/>
          </p:cNvGrpSpPr>
          <p:nvPr/>
        </p:nvGrpSpPr>
        <p:grpSpPr bwMode="auto">
          <a:xfrm>
            <a:off x="174625" y="2743200"/>
            <a:ext cx="3306763" cy="3614738"/>
            <a:chOff x="0" y="0"/>
            <a:chExt cx="226" cy="247"/>
          </a:xfrm>
        </p:grpSpPr>
        <p:pic>
          <p:nvPicPr>
            <p:cNvPr id="16393" name="Picture 3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0" y="0"/>
              <a:ext cx="226" cy="24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6394" name="Rectangle 4">
              <a:hlinkClick r:id="rId4" tooltip="Sample Log"/>
            </p:cNvPr>
            <p:cNvSpPr>
              <a:spLocks noChangeAspect="1" noChangeArrowheads="1"/>
            </p:cNvSpPr>
            <p:nvPr/>
          </p:nvSpPr>
          <p:spPr bwMode="auto">
            <a:xfrm>
              <a:off x="8" y="30"/>
              <a:ext cx="56" cy="14"/>
            </a:xfrm>
            <a:prstGeom prst="rect">
              <a:avLst/>
            </a:prstGeom>
            <a:solidFill>
              <a:srgbClr val="FFFFFF">
                <a:alpha val="0"/>
              </a:srgbClr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395" name="Rectangle 5">
              <a:hlinkClick r:id="rId5" tooltip="Shop"/>
            </p:cNvPr>
            <p:cNvSpPr>
              <a:spLocks noChangeAspect="1" noChangeArrowheads="1"/>
            </p:cNvSpPr>
            <p:nvPr/>
          </p:nvSpPr>
          <p:spPr bwMode="auto">
            <a:xfrm>
              <a:off x="8" y="44"/>
              <a:ext cx="25" cy="14"/>
            </a:xfrm>
            <a:prstGeom prst="rect">
              <a:avLst/>
            </a:prstGeom>
            <a:solidFill>
              <a:srgbClr val="FFFFFF">
                <a:alpha val="0"/>
              </a:srgbClr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396" name="Rectangle 6">
              <a:hlinkClick r:id="rId6" tooltip="SEG"/>
            </p:cNvPr>
            <p:cNvSpPr>
              <a:spLocks noChangeAspect="1" noChangeArrowheads="1"/>
            </p:cNvSpPr>
            <p:nvPr/>
          </p:nvSpPr>
          <p:spPr bwMode="auto">
            <a:xfrm>
              <a:off x="8" y="58"/>
              <a:ext cx="21" cy="14"/>
            </a:xfrm>
            <a:prstGeom prst="rect">
              <a:avLst/>
            </a:prstGeom>
            <a:solidFill>
              <a:srgbClr val="FFFFFF">
                <a:alpha val="0"/>
              </a:srgbClr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397" name="Rectangle 7">
              <a:hlinkClick r:id="rId7"/>
            </p:cNvPr>
            <p:cNvSpPr>
              <a:spLocks noChangeAspect="1" noChangeArrowheads="1"/>
            </p:cNvSpPr>
            <p:nvPr/>
          </p:nvSpPr>
          <p:spPr bwMode="auto">
            <a:xfrm>
              <a:off x="8" y="72"/>
              <a:ext cx="19" cy="16"/>
            </a:xfrm>
            <a:prstGeom prst="rect">
              <a:avLst/>
            </a:prstGeom>
            <a:solidFill>
              <a:srgbClr val="FFFFFF">
                <a:alpha val="0"/>
              </a:srgbClr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398" name="Rectangle 8">
              <a:hlinkClick r:id="rId8" tooltip="PKK Mechanical Grinders - Noise"/>
            </p:cNvPr>
            <p:cNvSpPr>
              <a:spLocks noChangeAspect="1" noChangeArrowheads="1"/>
            </p:cNvSpPr>
            <p:nvPr/>
          </p:nvSpPr>
          <p:spPr bwMode="auto">
            <a:xfrm>
              <a:off x="46" y="73"/>
              <a:ext cx="159" cy="14"/>
            </a:xfrm>
            <a:prstGeom prst="rect">
              <a:avLst/>
            </a:prstGeom>
            <a:solidFill>
              <a:srgbClr val="FFFFFF">
                <a:alpha val="0"/>
              </a:srgbClr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399" name="Rectangle 9">
              <a:hlinkClick r:id="rId9"/>
            </p:cNvPr>
            <p:cNvSpPr>
              <a:spLocks noChangeAspect="1" noChangeArrowheads="1"/>
            </p:cNvSpPr>
            <p:nvPr/>
          </p:nvSpPr>
          <p:spPr bwMode="auto">
            <a:xfrm>
              <a:off x="27" y="88"/>
              <a:ext cx="19" cy="16"/>
            </a:xfrm>
            <a:prstGeom prst="rect">
              <a:avLst/>
            </a:prstGeom>
            <a:solidFill>
              <a:srgbClr val="FFFFFF">
                <a:alpha val="0"/>
              </a:srgbClr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400" name="Rectangle 10">
              <a:hlinkClick r:id="rId10" tooltip="Samples"/>
            </p:cNvPr>
            <p:cNvSpPr>
              <a:spLocks noChangeAspect="1" noChangeArrowheads="1"/>
            </p:cNvSpPr>
            <p:nvPr/>
          </p:nvSpPr>
          <p:spPr bwMode="auto">
            <a:xfrm>
              <a:off x="65" y="89"/>
              <a:ext cx="41" cy="14"/>
            </a:xfrm>
            <a:prstGeom prst="rect">
              <a:avLst/>
            </a:prstGeom>
            <a:solidFill>
              <a:srgbClr val="FFFFFF">
                <a:alpha val="0"/>
              </a:srgbClr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401" name="Rectangle 11">
              <a:hlinkClick r:id="rId11" tooltip="Air Breathing Zone"/>
            </p:cNvPr>
            <p:cNvSpPr>
              <a:spLocks noChangeAspect="1" noChangeArrowheads="1"/>
            </p:cNvSpPr>
            <p:nvPr/>
          </p:nvSpPr>
          <p:spPr bwMode="auto">
            <a:xfrm>
              <a:off x="84" y="105"/>
              <a:ext cx="91" cy="14"/>
            </a:xfrm>
            <a:prstGeom prst="rect">
              <a:avLst/>
            </a:prstGeom>
            <a:solidFill>
              <a:srgbClr val="FFFFFF">
                <a:alpha val="0"/>
              </a:srgbClr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402" name="Rectangle 12">
              <a:hlinkClick r:id="rId12" tooltip="Air General Area"/>
            </p:cNvPr>
            <p:cNvSpPr>
              <a:spLocks noChangeAspect="1" noChangeArrowheads="1"/>
            </p:cNvSpPr>
            <p:nvPr/>
          </p:nvSpPr>
          <p:spPr bwMode="auto">
            <a:xfrm>
              <a:off x="84" y="121"/>
              <a:ext cx="82" cy="14"/>
            </a:xfrm>
            <a:prstGeom prst="rect">
              <a:avLst/>
            </a:prstGeom>
            <a:solidFill>
              <a:srgbClr val="FFFFFF">
                <a:alpha val="0"/>
              </a:srgbClr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403" name="Rectangle 13">
              <a:hlinkClick r:id="rId13" tooltip="Direct Reading Dosimetry"/>
            </p:cNvPr>
            <p:cNvSpPr>
              <a:spLocks noChangeAspect="1" noChangeArrowheads="1"/>
            </p:cNvSpPr>
            <p:nvPr/>
          </p:nvSpPr>
          <p:spPr bwMode="auto">
            <a:xfrm>
              <a:off x="84" y="137"/>
              <a:ext cx="121" cy="14"/>
            </a:xfrm>
            <a:prstGeom prst="rect">
              <a:avLst/>
            </a:prstGeom>
            <a:solidFill>
              <a:srgbClr val="FFFFFF">
                <a:alpha val="0"/>
              </a:srgbClr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404" name="Rectangle 14">
              <a:hlinkClick r:id="rId14" tooltip="Direct Reading General Area"/>
            </p:cNvPr>
            <p:cNvSpPr>
              <a:spLocks noChangeAspect="1" noChangeArrowheads="1"/>
            </p:cNvSpPr>
            <p:nvPr/>
          </p:nvSpPr>
          <p:spPr bwMode="auto">
            <a:xfrm>
              <a:off x="84" y="153"/>
              <a:ext cx="138" cy="14"/>
            </a:xfrm>
            <a:prstGeom prst="rect">
              <a:avLst/>
            </a:prstGeom>
            <a:solidFill>
              <a:srgbClr val="FFFFFF">
                <a:alpha val="0"/>
              </a:srgbClr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405" name="Rectangle 15">
              <a:hlinkClick r:id="rId15" tooltip="Noise Dosimetry"/>
            </p:cNvPr>
            <p:cNvSpPr>
              <a:spLocks noChangeAspect="1" noChangeArrowheads="1"/>
            </p:cNvSpPr>
            <p:nvPr/>
          </p:nvSpPr>
          <p:spPr bwMode="auto">
            <a:xfrm>
              <a:off x="84" y="169"/>
              <a:ext cx="78" cy="14"/>
            </a:xfrm>
            <a:prstGeom prst="rect">
              <a:avLst/>
            </a:prstGeom>
            <a:solidFill>
              <a:srgbClr val="FFFFFF">
                <a:alpha val="0"/>
              </a:srgbClr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406" name="Rectangle 16">
              <a:hlinkClick r:id="rId16"/>
            </p:cNvPr>
            <p:cNvSpPr>
              <a:spLocks noChangeAspect="1" noChangeArrowheads="1"/>
            </p:cNvSpPr>
            <p:nvPr/>
          </p:nvSpPr>
          <p:spPr bwMode="auto">
            <a:xfrm>
              <a:off x="27" y="184"/>
              <a:ext cx="19" cy="16"/>
            </a:xfrm>
            <a:prstGeom prst="rect">
              <a:avLst/>
            </a:prstGeom>
            <a:solidFill>
              <a:srgbClr val="FFFFFF">
                <a:alpha val="0"/>
              </a:srgbClr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407" name="Rectangle 17">
              <a:hlinkClick r:id="rId17" tooltip="Assessments"/>
            </p:cNvPr>
            <p:cNvSpPr>
              <a:spLocks noChangeAspect="1" noChangeArrowheads="1"/>
            </p:cNvSpPr>
            <p:nvPr/>
          </p:nvSpPr>
          <p:spPr bwMode="auto">
            <a:xfrm>
              <a:off x="65" y="185"/>
              <a:ext cx="67" cy="14"/>
            </a:xfrm>
            <a:prstGeom prst="rect">
              <a:avLst/>
            </a:prstGeom>
            <a:solidFill>
              <a:srgbClr val="FFFFFF">
                <a:alpha val="0"/>
              </a:srgbClr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408" name="Rectangle 18">
              <a:hlinkClick r:id="rId18"/>
            </p:cNvPr>
            <p:cNvSpPr>
              <a:spLocks noChangeAspect="1" noChangeArrowheads="1"/>
            </p:cNvSpPr>
            <p:nvPr/>
          </p:nvSpPr>
          <p:spPr bwMode="auto">
            <a:xfrm>
              <a:off x="27" y="200"/>
              <a:ext cx="19" cy="16"/>
            </a:xfrm>
            <a:prstGeom prst="rect">
              <a:avLst/>
            </a:prstGeom>
            <a:solidFill>
              <a:srgbClr val="FFFFFF">
                <a:alpha val="0"/>
              </a:srgbClr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409" name="Rectangle 19">
              <a:hlinkClick r:id="rId19" tooltip="Recommendations"/>
            </p:cNvPr>
            <p:cNvSpPr>
              <a:spLocks noChangeAspect="1" noChangeArrowheads="1"/>
            </p:cNvSpPr>
            <p:nvPr/>
          </p:nvSpPr>
          <p:spPr bwMode="auto">
            <a:xfrm>
              <a:off x="65" y="201"/>
              <a:ext cx="88" cy="14"/>
            </a:xfrm>
            <a:prstGeom prst="rect">
              <a:avLst/>
            </a:prstGeom>
            <a:solidFill>
              <a:srgbClr val="FFFFFF">
                <a:alpha val="0"/>
              </a:srgbClr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410" name="Rectangle 20">
              <a:hlinkClick r:id="rId20" tooltip="Respiratory Protection Program"/>
            </p:cNvPr>
            <p:cNvSpPr>
              <a:spLocks noChangeAspect="1" noChangeArrowheads="1"/>
            </p:cNvSpPr>
            <p:nvPr/>
          </p:nvSpPr>
          <p:spPr bwMode="auto">
            <a:xfrm>
              <a:off x="8" y="216"/>
              <a:ext cx="158" cy="14"/>
            </a:xfrm>
            <a:prstGeom prst="rect">
              <a:avLst/>
            </a:prstGeom>
            <a:solidFill>
              <a:srgbClr val="FFFFFF">
                <a:alpha val="0"/>
              </a:srgbClr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411" name="Rectangle 21">
              <a:hlinkClick r:id="rId21" tooltip="Reporting"/>
            </p:cNvPr>
            <p:cNvSpPr>
              <a:spLocks noChangeAspect="1" noChangeArrowheads="1"/>
            </p:cNvSpPr>
            <p:nvPr/>
          </p:nvSpPr>
          <p:spPr bwMode="auto">
            <a:xfrm>
              <a:off x="8" y="230"/>
              <a:ext cx="46" cy="14"/>
            </a:xfrm>
            <a:prstGeom prst="rect">
              <a:avLst/>
            </a:prstGeom>
            <a:solidFill>
              <a:srgbClr val="FFFFFF">
                <a:alpha val="0"/>
              </a:srgbClr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6390" name="TextBox 11"/>
          <p:cNvSpPr txBox="1">
            <a:spLocks noChangeArrowheads="1"/>
          </p:cNvSpPr>
          <p:nvPr/>
        </p:nvSpPr>
        <p:spPr bwMode="auto">
          <a:xfrm>
            <a:off x="1470025" y="900113"/>
            <a:ext cx="6810375" cy="381000"/>
          </a:xfrm>
          <a:prstGeom prst="rect">
            <a:avLst/>
          </a:prstGeom>
          <a:solidFill>
            <a:srgbClr val="BC5B54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dirty="0"/>
              <a:t>Step 11: Control Recommendations for Noise at SEG level</a:t>
            </a:r>
          </a:p>
        </p:txBody>
      </p:sp>
      <p:pic>
        <p:nvPicPr>
          <p:cNvPr id="28" name="Picture 27" descr="Picture7.png"/>
          <p:cNvPicPr>
            <a:picLocks noChangeAspect="1"/>
          </p:cNvPicPr>
          <p:nvPr/>
        </p:nvPicPr>
        <p:blipFill>
          <a:blip r:embed="rId22" cstate="print"/>
          <a:stretch>
            <a:fillRect/>
          </a:stretch>
        </p:blipFill>
        <p:spPr>
          <a:xfrm>
            <a:off x="73542" y="1562679"/>
            <a:ext cx="9454115" cy="938706"/>
          </a:xfrm>
          <a:prstGeom prst="rect">
            <a:avLst/>
          </a:prstGeom>
        </p:spPr>
      </p:pic>
      <p:pic>
        <p:nvPicPr>
          <p:cNvPr id="30" name="Picture 29" descr="Picture6.png"/>
          <p:cNvPicPr>
            <a:picLocks noChangeAspect="1"/>
          </p:cNvPicPr>
          <p:nvPr/>
        </p:nvPicPr>
        <p:blipFill>
          <a:blip r:embed="rId23" cstate="print"/>
          <a:stretch>
            <a:fillRect/>
          </a:stretch>
        </p:blipFill>
        <p:spPr>
          <a:xfrm>
            <a:off x="3124657" y="2836635"/>
            <a:ext cx="6167655" cy="419644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/>
          <p:cNvSpPr>
            <a:spLocks noGrp="1"/>
          </p:cNvSpPr>
          <p:nvPr>
            <p:ph type="title"/>
          </p:nvPr>
        </p:nvSpPr>
        <p:spPr>
          <a:xfrm>
            <a:off x="479425" y="798513"/>
            <a:ext cx="8642350" cy="833437"/>
          </a:xfrm>
        </p:spPr>
        <p:txBody>
          <a:bodyPr/>
          <a:lstStyle/>
          <a:p>
            <a:r>
              <a:rPr lang="en-US" sz="2900" dirty="0" smtClean="0"/>
              <a:t>CMS 902 / ISR 953-06:</a:t>
            </a:r>
            <a:br>
              <a:rPr lang="en-US" sz="2900" dirty="0" smtClean="0"/>
            </a:br>
            <a:r>
              <a:rPr lang="en-US" sz="2900" dirty="0" smtClean="0"/>
              <a:t>Impulse Noise</a:t>
            </a:r>
          </a:p>
        </p:txBody>
      </p:sp>
      <p:sp>
        <p:nvSpPr>
          <p:cNvPr id="1741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 % sound level samples w/ impulse exposures ≥140 </a:t>
            </a:r>
            <a:r>
              <a:rPr lang="en-US" dirty="0" err="1" smtClean="0"/>
              <a:t>dBP</a:t>
            </a:r>
            <a:r>
              <a:rPr lang="en-US" dirty="0" smtClean="0"/>
              <a:t>, AND no controls reported in DOEHRS-IH.</a:t>
            </a:r>
          </a:p>
          <a:p>
            <a:pPr>
              <a:buFontTx/>
              <a:buNone/>
            </a:pPr>
            <a:endParaRPr lang="en-US" sz="1000" dirty="0" smtClean="0"/>
          </a:p>
          <a:p>
            <a:pPr>
              <a:buFontTx/>
              <a:buNone/>
            </a:pPr>
            <a:r>
              <a:rPr lang="en-US" dirty="0" smtClean="0"/>
              <a:t> 	1. Establish Program Office</a:t>
            </a:r>
            <a:br>
              <a:rPr lang="en-US" dirty="0" smtClean="0"/>
            </a:br>
            <a:r>
              <a:rPr lang="en-US" dirty="0" smtClean="0"/>
              <a:t>2. Add Supported Organizations</a:t>
            </a:r>
            <a:br>
              <a:rPr lang="en-US" dirty="0" smtClean="0"/>
            </a:br>
            <a:r>
              <a:rPr lang="en-US" dirty="0" smtClean="0"/>
              <a:t>3. Capture Shops</a:t>
            </a:r>
            <a:br>
              <a:rPr lang="en-US" dirty="0" smtClean="0"/>
            </a:br>
            <a:r>
              <a:rPr lang="en-US" dirty="0" smtClean="0"/>
              <a:t>4. Capture Processes</a:t>
            </a:r>
            <a:br>
              <a:rPr lang="en-US" dirty="0" smtClean="0"/>
            </a:br>
            <a:r>
              <a:rPr lang="en-US" dirty="0" smtClean="0"/>
              <a:t>5. Capture Noise as a hazard</a:t>
            </a:r>
            <a:br>
              <a:rPr lang="en-US" dirty="0" smtClean="0"/>
            </a:br>
            <a:r>
              <a:rPr lang="en-US" dirty="0" smtClean="0"/>
              <a:t>6. Capture Controls related to Noise hazard </a:t>
            </a:r>
            <a:br>
              <a:rPr lang="en-US" dirty="0" smtClean="0"/>
            </a:br>
            <a:r>
              <a:rPr lang="en-US" dirty="0" smtClean="0"/>
              <a:t>7. Establish SEG </a:t>
            </a:r>
            <a:br>
              <a:rPr lang="en-US" dirty="0" smtClean="0"/>
            </a:br>
            <a:r>
              <a:rPr lang="en-US" dirty="0" smtClean="0"/>
              <a:t>8. Enter Noise Sound Level Samples at SEG level</a:t>
            </a:r>
            <a:br>
              <a:rPr lang="en-US" dirty="0" smtClean="0"/>
            </a:b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" name="Picture 50" descr="Picture17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02023" y="1330463"/>
            <a:ext cx="2962411" cy="5699289"/>
          </a:xfrm>
          <a:prstGeom prst="rect">
            <a:avLst/>
          </a:prstGeom>
        </p:spPr>
      </p:pic>
      <p:sp>
        <p:nvSpPr>
          <p:cNvPr id="18434" name="Title 1"/>
          <p:cNvSpPr>
            <a:spLocks noGrp="1"/>
          </p:cNvSpPr>
          <p:nvPr>
            <p:ph type="title"/>
          </p:nvPr>
        </p:nvSpPr>
        <p:spPr>
          <a:xfrm>
            <a:off x="1147763" y="0"/>
            <a:ext cx="7075487" cy="746125"/>
          </a:xfrm>
        </p:spPr>
        <p:txBody>
          <a:bodyPr/>
          <a:lstStyle/>
          <a:p>
            <a:r>
              <a:rPr lang="en-US" sz="2400" dirty="0" smtClean="0"/>
              <a:t>CMS 902 / ISR 953-06: Impulse Noise</a:t>
            </a:r>
          </a:p>
        </p:txBody>
      </p:sp>
      <p:grpSp>
        <p:nvGrpSpPr>
          <p:cNvPr id="18436" name="Group 37"/>
          <p:cNvGrpSpPr>
            <a:grpSpLocks noChangeAspect="1"/>
          </p:cNvGrpSpPr>
          <p:nvPr/>
        </p:nvGrpSpPr>
        <p:grpSpPr bwMode="auto">
          <a:xfrm>
            <a:off x="2816225" y="2263775"/>
            <a:ext cx="6392863" cy="1046163"/>
            <a:chOff x="0" y="0"/>
            <a:chExt cx="104" cy="17"/>
          </a:xfrm>
        </p:grpSpPr>
        <p:pic>
          <p:nvPicPr>
            <p:cNvPr id="18448" name="Picture 38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0" y="0"/>
              <a:ext cx="104" cy="1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8449" name="Rectangle 39">
              <a:hlinkClick r:id="rId5" tooltip="Noise Sound Level "/>
            </p:cNvPr>
            <p:cNvSpPr>
              <a:spLocks noChangeAspect="1" noChangeArrowheads="1"/>
            </p:cNvSpPr>
            <p:nvPr/>
          </p:nvSpPr>
          <p:spPr bwMode="auto">
            <a:xfrm>
              <a:off x="7" y="1"/>
              <a:ext cx="90" cy="14"/>
            </a:xfrm>
            <a:prstGeom prst="rect">
              <a:avLst/>
            </a:prstGeom>
            <a:solidFill>
              <a:srgbClr val="FFFFFF">
                <a:alpha val="0"/>
              </a:srgbClr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450" name="Rectangle 40">
              <a:hlinkClick r:id="rId5" tooltip="Noise Sound Level "/>
            </p:cNvPr>
            <p:cNvSpPr>
              <a:spLocks noChangeAspect="1" noChangeArrowheads="1"/>
            </p:cNvSpPr>
            <p:nvPr/>
          </p:nvSpPr>
          <p:spPr bwMode="auto">
            <a:xfrm>
              <a:off x="97" y="1"/>
              <a:ext cx="3" cy="14"/>
            </a:xfrm>
            <a:prstGeom prst="rect">
              <a:avLst/>
            </a:prstGeom>
            <a:solidFill>
              <a:srgbClr val="FFFFFF">
                <a:alpha val="0"/>
              </a:srgbClr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8437" name="Group 41"/>
          <p:cNvGrpSpPr>
            <a:grpSpLocks noChangeAspect="1"/>
          </p:cNvGrpSpPr>
          <p:nvPr/>
        </p:nvGrpSpPr>
        <p:grpSpPr bwMode="auto">
          <a:xfrm>
            <a:off x="2087563" y="3629025"/>
            <a:ext cx="6057900" cy="1493838"/>
            <a:chOff x="0" y="0"/>
            <a:chExt cx="389" cy="96"/>
          </a:xfrm>
        </p:grpSpPr>
        <p:pic>
          <p:nvPicPr>
            <p:cNvPr id="18442" name="Picture 42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0" y="0"/>
              <a:ext cx="389" cy="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8443" name="Rectangle 43">
              <a:hlinkClick r:id="rId7" tooltip="Sample ID"/>
            </p:cNvPr>
            <p:cNvSpPr>
              <a:spLocks noChangeAspect="1" noChangeArrowheads="1"/>
            </p:cNvSpPr>
            <p:nvPr/>
          </p:nvSpPr>
          <p:spPr bwMode="auto">
            <a:xfrm>
              <a:off x="6" y="27"/>
              <a:ext cx="54" cy="14"/>
            </a:xfrm>
            <a:prstGeom prst="rect">
              <a:avLst/>
            </a:prstGeom>
            <a:solidFill>
              <a:srgbClr val="FFFFFF">
                <a:alpha val="0"/>
              </a:srgbClr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444" name="Rectangle 44">
              <a:hlinkClick r:id="rId8" tooltip="Date"/>
            </p:cNvPr>
            <p:cNvSpPr>
              <a:spLocks noChangeAspect="1" noChangeArrowheads="1"/>
            </p:cNvSpPr>
            <p:nvPr/>
          </p:nvSpPr>
          <p:spPr bwMode="auto">
            <a:xfrm>
              <a:off x="92" y="27"/>
              <a:ext cx="24" cy="15"/>
            </a:xfrm>
            <a:prstGeom prst="rect">
              <a:avLst/>
            </a:prstGeom>
            <a:solidFill>
              <a:srgbClr val="FFFFFF">
                <a:alpha val="0"/>
              </a:srgbClr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445" name="Rectangle 45">
              <a:hlinkClick r:id="rId8" tooltip="Date"/>
            </p:cNvPr>
            <p:cNvSpPr>
              <a:spLocks noChangeAspect="1" noChangeArrowheads="1"/>
            </p:cNvSpPr>
            <p:nvPr/>
          </p:nvSpPr>
          <p:spPr bwMode="auto">
            <a:xfrm>
              <a:off x="116" y="30"/>
              <a:ext cx="9" cy="8"/>
            </a:xfrm>
            <a:prstGeom prst="rect">
              <a:avLst/>
            </a:prstGeom>
            <a:solidFill>
              <a:srgbClr val="FFFFFF">
                <a:alpha val="0"/>
              </a:srgbClr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446" name="Rectangle 46">
              <a:hlinkClick r:id="rId9" tooltip="00000IXB"/>
            </p:cNvPr>
            <p:cNvSpPr>
              <a:spLocks noChangeAspect="1" noChangeArrowheads="1"/>
            </p:cNvSpPr>
            <p:nvPr/>
          </p:nvSpPr>
          <p:spPr bwMode="auto">
            <a:xfrm>
              <a:off x="5" y="48"/>
              <a:ext cx="64" cy="18"/>
            </a:xfrm>
            <a:prstGeom prst="rect">
              <a:avLst/>
            </a:prstGeom>
            <a:solidFill>
              <a:srgbClr val="FFFFFF">
                <a:alpha val="0"/>
              </a:srgbClr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447" name="Rectangle 47">
              <a:hlinkClick r:id="rId10" tooltip="00000IXA"/>
            </p:cNvPr>
            <p:cNvSpPr>
              <a:spLocks noChangeAspect="1" noChangeArrowheads="1"/>
            </p:cNvSpPr>
            <p:nvPr/>
          </p:nvSpPr>
          <p:spPr bwMode="auto">
            <a:xfrm>
              <a:off x="5" y="71"/>
              <a:ext cx="64" cy="18"/>
            </a:xfrm>
            <a:prstGeom prst="rect">
              <a:avLst/>
            </a:prstGeom>
            <a:solidFill>
              <a:srgbClr val="FFFFFF">
                <a:alpha val="0"/>
              </a:srgbClr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8438" name="Group 48"/>
          <p:cNvGrpSpPr>
            <a:grpSpLocks noChangeAspect="1"/>
          </p:cNvGrpSpPr>
          <p:nvPr/>
        </p:nvGrpSpPr>
        <p:grpSpPr bwMode="auto">
          <a:xfrm>
            <a:off x="8145463" y="3656013"/>
            <a:ext cx="1182687" cy="1466850"/>
            <a:chOff x="-1" y="-5"/>
            <a:chExt cx="75" cy="93"/>
          </a:xfrm>
        </p:grpSpPr>
        <p:pic>
          <p:nvPicPr>
            <p:cNvPr id="18440" name="Picture 49"/>
            <p:cNvPicPr>
              <a:picLocks noChangeAspect="1" noChangeArrowheads="1"/>
            </p:cNvPicPr>
            <p:nvPr/>
          </p:nvPicPr>
          <p:blipFill>
            <a:blip r:embed="rId11" cstate="print"/>
            <a:srcRect/>
            <a:stretch>
              <a:fillRect/>
            </a:stretch>
          </p:blipFill>
          <p:spPr bwMode="auto">
            <a:xfrm>
              <a:off x="-1" y="-5"/>
              <a:ext cx="75" cy="9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8441" name="Rectangle 50">
              <a:hlinkClick r:id="rId12" tooltip=" "/>
            </p:cNvPr>
            <p:cNvSpPr>
              <a:spLocks noChangeAspect="1" noChangeArrowheads="1"/>
            </p:cNvSpPr>
            <p:nvPr/>
          </p:nvSpPr>
          <p:spPr bwMode="auto">
            <a:xfrm>
              <a:off x="38" y="3"/>
              <a:ext cx="16" cy="16"/>
            </a:xfrm>
            <a:prstGeom prst="rect">
              <a:avLst/>
            </a:prstGeom>
            <a:solidFill>
              <a:srgbClr val="FFFFFF">
                <a:alpha val="0"/>
              </a:srgbClr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8439" name="TextBox 11"/>
          <p:cNvSpPr txBox="1">
            <a:spLocks noChangeArrowheads="1"/>
          </p:cNvSpPr>
          <p:nvPr/>
        </p:nvSpPr>
        <p:spPr bwMode="auto">
          <a:xfrm>
            <a:off x="2532530" y="784225"/>
            <a:ext cx="5168900" cy="381000"/>
          </a:xfrm>
          <a:prstGeom prst="rect">
            <a:avLst/>
          </a:prstGeom>
          <a:solidFill>
            <a:srgbClr val="BC5B54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dirty="0"/>
              <a:t>Steps 1-6: Capture Impulse Noise Samples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3994150" y="1778000"/>
            <a:ext cx="5124450" cy="4505325"/>
          </a:xfrm>
          <a:noFill/>
        </p:spPr>
      </p:pic>
      <p:pic>
        <p:nvPicPr>
          <p:cNvPr id="19459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1736725"/>
            <a:ext cx="3990975" cy="4373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60" name="Rectangle 6"/>
          <p:cNvSpPr>
            <a:spLocks noChangeArrowheads="1"/>
          </p:cNvSpPr>
          <p:nvPr/>
        </p:nvSpPr>
        <p:spPr bwMode="auto">
          <a:xfrm>
            <a:off x="725714" y="187325"/>
            <a:ext cx="804091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2400" b="1" dirty="0">
                <a:solidFill>
                  <a:srgbClr val="660033"/>
                </a:solidFill>
              </a:rPr>
              <a:t>CMS 902 / ISR </a:t>
            </a:r>
            <a:r>
              <a:rPr lang="en-US" sz="2400" b="1" dirty="0" smtClean="0">
                <a:solidFill>
                  <a:srgbClr val="660033"/>
                </a:solidFill>
              </a:rPr>
              <a:t>953-06</a:t>
            </a:r>
            <a:r>
              <a:rPr lang="en-US" sz="2400" b="1" dirty="0">
                <a:solidFill>
                  <a:srgbClr val="660033"/>
                </a:solidFill>
              </a:rPr>
              <a:t>: Impulse Noise</a:t>
            </a:r>
          </a:p>
        </p:txBody>
      </p:sp>
      <p:sp>
        <p:nvSpPr>
          <p:cNvPr id="19461" name="TextBox 11"/>
          <p:cNvSpPr txBox="1">
            <a:spLocks noChangeArrowheads="1"/>
          </p:cNvSpPr>
          <p:nvPr/>
        </p:nvSpPr>
        <p:spPr bwMode="auto">
          <a:xfrm>
            <a:off x="1704975" y="841375"/>
            <a:ext cx="6359525" cy="381000"/>
          </a:xfrm>
          <a:prstGeom prst="rect">
            <a:avLst/>
          </a:prstGeom>
          <a:solidFill>
            <a:srgbClr val="BC5B54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dirty="0"/>
              <a:t>Steps 7-8: Noise Sound Level Samples at SEG level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 smtClean="0"/>
              <a:t/>
            </a:r>
            <a:br>
              <a:rPr lang="en-US" sz="2800" dirty="0" smtClean="0"/>
            </a:br>
            <a:r>
              <a:rPr lang="en-US" sz="2900" dirty="0" smtClean="0"/>
              <a:t>CMS 909 / ISR 953-07:</a:t>
            </a:r>
            <a:br>
              <a:rPr lang="en-US" sz="2900" dirty="0" smtClean="0"/>
            </a:br>
            <a:r>
              <a:rPr lang="en-US" sz="2900" dirty="0" smtClean="0"/>
              <a:t> Impulse Noise with Recommended Controls</a:t>
            </a:r>
          </a:p>
        </p:txBody>
      </p:sp>
      <p:sp>
        <p:nvSpPr>
          <p:cNvPr id="20483" name="Content Placeholder 2"/>
          <p:cNvSpPr>
            <a:spLocks noGrp="1"/>
          </p:cNvSpPr>
          <p:nvPr>
            <p:ph idx="1"/>
          </p:nvPr>
        </p:nvSpPr>
        <p:spPr>
          <a:xfrm>
            <a:off x="479425" y="1806575"/>
            <a:ext cx="8642350" cy="4827588"/>
          </a:xfrm>
        </p:spPr>
        <p:txBody>
          <a:bodyPr/>
          <a:lstStyle/>
          <a:p>
            <a:pPr eaLnBrk="1" hangingPunct="1"/>
            <a:r>
              <a:rPr lang="en-US" dirty="0" smtClean="0"/>
              <a:t>This metric builds on CMS 902/ ISR 953-06</a:t>
            </a:r>
          </a:p>
          <a:p>
            <a:pPr lvl="1" eaLnBrk="1" hangingPunct="1"/>
            <a:r>
              <a:rPr lang="en-US" dirty="0" smtClean="0"/>
              <a:t>% Impulse Noise ≥ 140  </a:t>
            </a:r>
            <a:r>
              <a:rPr lang="en-US" dirty="0" err="1" smtClean="0"/>
              <a:t>dBP</a:t>
            </a:r>
            <a:r>
              <a:rPr lang="en-US" dirty="0" smtClean="0"/>
              <a:t> </a:t>
            </a:r>
          </a:p>
          <a:p>
            <a:pPr lvl="1" eaLnBrk="1" hangingPunct="1"/>
            <a:r>
              <a:rPr lang="en-US" dirty="0" smtClean="0"/>
              <a:t>AND have no associated controls reported in DOEHRS-IH</a:t>
            </a:r>
          </a:p>
          <a:p>
            <a:pPr lvl="1" eaLnBrk="1" hangingPunct="1"/>
            <a:r>
              <a:rPr lang="en-US" dirty="0" smtClean="0"/>
              <a:t>BUT with control recommendations</a:t>
            </a:r>
          </a:p>
          <a:p>
            <a:pPr lvl="1" eaLnBrk="1" hangingPunct="1"/>
            <a:endParaRPr lang="en-US" dirty="0" smtClean="0"/>
          </a:p>
          <a:p>
            <a:pPr eaLnBrk="1" hangingPunct="1"/>
            <a:r>
              <a:rPr lang="en-US" dirty="0" smtClean="0"/>
              <a:t> Complete steps 1-8 as CMS 902/ ISR 953-06</a:t>
            </a:r>
            <a:br>
              <a:rPr lang="en-US" dirty="0" smtClean="0"/>
            </a:br>
            <a:r>
              <a:rPr lang="en-US" dirty="0" smtClean="0"/>
              <a:t>9. Enter Control Recommendations at the SEG level</a:t>
            </a:r>
          </a:p>
          <a:p>
            <a:pPr lvl="1" eaLnBrk="1" hangingPunct="1"/>
            <a:r>
              <a:rPr lang="en-US" dirty="0" smtClean="0"/>
              <a:t>Ensure status of recommendation is identified</a:t>
            </a:r>
          </a:p>
          <a:p>
            <a:pPr lvl="1" eaLnBrk="1" hangingPunct="1"/>
            <a:r>
              <a:rPr lang="en-US" dirty="0" smtClean="0"/>
              <a:t>Only recommendations identified under the SEG menu will be used for this metric </a:t>
            </a:r>
            <a:br>
              <a:rPr lang="en-US" dirty="0" smtClean="0"/>
            </a:b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508000" y="261252"/>
            <a:ext cx="8642350" cy="630238"/>
          </a:xfrm>
        </p:spPr>
        <p:txBody>
          <a:bodyPr/>
          <a:lstStyle/>
          <a:p>
            <a:pPr eaLnBrk="1" hangingPunct="1"/>
            <a:r>
              <a:rPr lang="en-US" dirty="0" smtClean="0"/>
              <a:t>FY </a:t>
            </a:r>
            <a:r>
              <a:rPr lang="en-US" dirty="0" smtClean="0"/>
              <a:t>2013 </a:t>
            </a:r>
            <a:r>
              <a:rPr lang="en-US" dirty="0" smtClean="0"/>
              <a:t>Metrics</a:t>
            </a:r>
          </a:p>
        </p:txBody>
      </p:sp>
      <p:graphicFrame>
        <p:nvGraphicFramePr>
          <p:cNvPr id="7214" name="Group 46"/>
          <p:cNvGraphicFramePr>
            <a:graphicFrameLocks noGrp="1"/>
          </p:cNvGraphicFramePr>
          <p:nvPr/>
        </p:nvGraphicFramePr>
        <p:xfrm>
          <a:off x="700088" y="1133475"/>
          <a:ext cx="8285162" cy="5572127"/>
        </p:xfrm>
        <a:graphic>
          <a:graphicData uri="http://schemas.openxmlformats.org/drawingml/2006/table">
            <a:tbl>
              <a:tblPr/>
              <a:tblGrid>
                <a:gridCol w="1000125"/>
                <a:gridCol w="1274762"/>
                <a:gridCol w="6010275"/>
              </a:tblGrid>
              <a:tr h="6238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</a:rPr>
                        <a:t>CMS #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</a:rPr>
                        <a:t>ISR 953 #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</a:rPr>
                        <a:t>Description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00"/>
                    </a:solidFill>
                  </a:tcPr>
                </a:tc>
              </a:tr>
              <a:tr h="6270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900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PM04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%  BZ ≥ OEL, no controls documented in DOEHRS-IH </a:t>
                      </a:r>
                    </a:p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marL="9525" marR="9525" marT="9525" marB="0" anchor="ctr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7"/>
                    </a:solidFill>
                  </a:tcPr>
                </a:tc>
              </a:tr>
              <a:tr h="635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907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PM08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%  BZ ≥ OEL, no controls identified, but w/ controls  recommended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625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901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PM05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%  dosimetry samples w/ noise TWA </a:t>
                      </a: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≥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 85 dBA, no controls documented in DOEHRS-IH </a:t>
                      </a:r>
                    </a:p>
                  </a:txBody>
                  <a:tcPr marL="9525" marR="9525" marT="9525" marB="0" anchor="ctr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7"/>
                    </a:solidFill>
                  </a:tcPr>
                </a:tc>
              </a:tr>
              <a:tr h="6096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908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PM09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%  dosimetry samples w/ noise TWA </a:t>
                      </a: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≥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 85 dBA, no controls identified, but w/ controls recommended</a:t>
                      </a:r>
                    </a:p>
                  </a:txBody>
                  <a:tcPr marL="9525" marR="9525" marT="9525" marB="0" anchor="ctr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625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902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PM06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% sound level samples w/ impulse exposures ≥140 dBP, no controls documented in DOEHRS-IH.</a:t>
                      </a:r>
                    </a:p>
                  </a:txBody>
                  <a:tcPr marL="9525" marR="9525" marT="9525" marB="0" anchor="ctr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7"/>
                    </a:solidFill>
                  </a:tcPr>
                </a:tc>
              </a:tr>
              <a:tr h="6238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909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PM07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% sound level samples w/ impulse exposures ≥140 dBP, no controls identified, but w/ controls recommended</a:t>
                      </a:r>
                    </a:p>
                  </a:txBody>
                  <a:tcPr marL="9525" marR="9525" marT="9525" marB="0" anchor="ctr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6270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903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PM11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% of installation personnel assigned a shop priority code in DOEHRS-IH.</a:t>
                      </a:r>
                    </a:p>
                  </a:txBody>
                  <a:tcPr marL="9525" marR="9525" marT="9525" marB="0" anchor="ctr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7"/>
                    </a:solidFill>
                  </a:tcPr>
                </a:tc>
              </a:tr>
              <a:tr h="5746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904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PM10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% of DOEHRS-IH Priority 1 shops w/ at least one master </a:t>
                      </a:r>
                      <a:b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</a:b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schedule task completed in the past 12 months.</a:t>
                      </a:r>
                    </a:p>
                  </a:txBody>
                  <a:tcPr marL="9525" marR="9525" marT="9525" marB="0" anchor="ctr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/>
          <p:cNvSpPr>
            <a:spLocks noGrp="1"/>
          </p:cNvSpPr>
          <p:nvPr>
            <p:ph type="title"/>
          </p:nvPr>
        </p:nvSpPr>
        <p:spPr>
          <a:xfrm>
            <a:off x="785813" y="1176338"/>
            <a:ext cx="3778250" cy="77787"/>
          </a:xfrm>
        </p:spPr>
        <p:txBody>
          <a:bodyPr/>
          <a:lstStyle/>
          <a:p>
            <a:r>
              <a:rPr lang="en-US" sz="2800" smtClean="0"/>
              <a:t/>
            </a:r>
            <a:br>
              <a:rPr lang="en-US" sz="2800" smtClean="0"/>
            </a:br>
            <a:endParaRPr lang="en-US" sz="2400" smtClean="0"/>
          </a:p>
        </p:txBody>
      </p:sp>
      <p:grpSp>
        <p:nvGrpSpPr>
          <p:cNvPr id="21507" name="Group 4"/>
          <p:cNvGrpSpPr>
            <a:grpSpLocks noChangeAspect="1"/>
          </p:cNvGrpSpPr>
          <p:nvPr/>
        </p:nvGrpSpPr>
        <p:grpSpPr bwMode="auto">
          <a:xfrm>
            <a:off x="0" y="2133600"/>
            <a:ext cx="4473575" cy="4283075"/>
            <a:chOff x="0" y="0"/>
            <a:chExt cx="210" cy="201"/>
          </a:xfrm>
        </p:grpSpPr>
        <p:pic>
          <p:nvPicPr>
            <p:cNvPr id="21511" name="Picture 5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0" y="0"/>
              <a:ext cx="210" cy="20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1512" name="Rectangle 6">
              <a:hlinkClick r:id="rId4" tooltip="Sample Log"/>
            </p:cNvPr>
            <p:cNvSpPr>
              <a:spLocks noChangeAspect="1" noChangeArrowheads="1"/>
            </p:cNvSpPr>
            <p:nvPr/>
          </p:nvSpPr>
          <p:spPr bwMode="auto">
            <a:xfrm>
              <a:off x="4" y="30"/>
              <a:ext cx="56" cy="14"/>
            </a:xfrm>
            <a:prstGeom prst="rect">
              <a:avLst/>
            </a:prstGeom>
            <a:solidFill>
              <a:srgbClr val="FFFFFF">
                <a:alpha val="0"/>
              </a:srgbClr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513" name="Rectangle 7">
              <a:hlinkClick r:id="rId5" tooltip="Shop"/>
            </p:cNvPr>
            <p:cNvSpPr>
              <a:spLocks noChangeAspect="1" noChangeArrowheads="1"/>
            </p:cNvSpPr>
            <p:nvPr/>
          </p:nvSpPr>
          <p:spPr bwMode="auto">
            <a:xfrm>
              <a:off x="4" y="44"/>
              <a:ext cx="25" cy="14"/>
            </a:xfrm>
            <a:prstGeom prst="rect">
              <a:avLst/>
            </a:prstGeom>
            <a:solidFill>
              <a:srgbClr val="FFFFFF">
                <a:alpha val="0"/>
              </a:srgbClr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514" name="Rectangle 8">
              <a:hlinkClick r:id="rId6" tooltip="SEG"/>
            </p:cNvPr>
            <p:cNvSpPr>
              <a:spLocks noChangeAspect="1" noChangeArrowheads="1"/>
            </p:cNvSpPr>
            <p:nvPr/>
          </p:nvSpPr>
          <p:spPr bwMode="auto">
            <a:xfrm>
              <a:off x="4" y="58"/>
              <a:ext cx="21" cy="14"/>
            </a:xfrm>
            <a:prstGeom prst="rect">
              <a:avLst/>
            </a:prstGeom>
            <a:solidFill>
              <a:srgbClr val="FFFFFF">
                <a:alpha val="0"/>
              </a:srgbClr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515" name="Rectangle 9">
              <a:hlinkClick r:id="rId7"/>
            </p:cNvPr>
            <p:cNvSpPr>
              <a:spLocks noChangeAspect="1" noChangeArrowheads="1"/>
            </p:cNvSpPr>
            <p:nvPr/>
          </p:nvSpPr>
          <p:spPr bwMode="auto">
            <a:xfrm>
              <a:off x="4" y="72"/>
              <a:ext cx="19" cy="16"/>
            </a:xfrm>
            <a:prstGeom prst="rect">
              <a:avLst/>
            </a:prstGeom>
            <a:solidFill>
              <a:srgbClr val="FFFFFF">
                <a:alpha val="0"/>
              </a:srgbClr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516" name="Rectangle 10">
              <a:hlinkClick r:id="rId8" tooltip="PKK Mechanical Grinders - Noise"/>
            </p:cNvPr>
            <p:cNvSpPr>
              <a:spLocks noChangeAspect="1" noChangeArrowheads="1"/>
            </p:cNvSpPr>
            <p:nvPr/>
          </p:nvSpPr>
          <p:spPr bwMode="auto">
            <a:xfrm>
              <a:off x="42" y="73"/>
              <a:ext cx="159" cy="14"/>
            </a:xfrm>
            <a:prstGeom prst="rect">
              <a:avLst/>
            </a:prstGeom>
            <a:solidFill>
              <a:srgbClr val="FFFFFF">
                <a:alpha val="0"/>
              </a:srgbClr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517" name="Rectangle 11">
              <a:hlinkClick r:id="rId9"/>
            </p:cNvPr>
            <p:cNvSpPr>
              <a:spLocks noChangeAspect="1" noChangeArrowheads="1"/>
            </p:cNvSpPr>
            <p:nvPr/>
          </p:nvSpPr>
          <p:spPr bwMode="auto">
            <a:xfrm>
              <a:off x="23" y="88"/>
              <a:ext cx="19" cy="16"/>
            </a:xfrm>
            <a:prstGeom prst="rect">
              <a:avLst/>
            </a:prstGeom>
            <a:solidFill>
              <a:srgbClr val="FFFFFF">
                <a:alpha val="0"/>
              </a:srgbClr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518" name="Rectangle 12">
              <a:hlinkClick r:id="rId10" tooltip="Samples"/>
            </p:cNvPr>
            <p:cNvSpPr>
              <a:spLocks noChangeAspect="1" noChangeArrowheads="1"/>
            </p:cNvSpPr>
            <p:nvPr/>
          </p:nvSpPr>
          <p:spPr bwMode="auto">
            <a:xfrm>
              <a:off x="61" y="89"/>
              <a:ext cx="41" cy="14"/>
            </a:xfrm>
            <a:prstGeom prst="rect">
              <a:avLst/>
            </a:prstGeom>
            <a:solidFill>
              <a:srgbClr val="FFFFFF">
                <a:alpha val="0"/>
              </a:srgbClr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519" name="Rectangle 13">
              <a:hlinkClick r:id="rId11"/>
            </p:cNvPr>
            <p:cNvSpPr>
              <a:spLocks noChangeAspect="1" noChangeArrowheads="1"/>
            </p:cNvSpPr>
            <p:nvPr/>
          </p:nvSpPr>
          <p:spPr bwMode="auto">
            <a:xfrm>
              <a:off x="23" y="104"/>
              <a:ext cx="19" cy="16"/>
            </a:xfrm>
            <a:prstGeom prst="rect">
              <a:avLst/>
            </a:prstGeom>
            <a:solidFill>
              <a:srgbClr val="FFFFFF">
                <a:alpha val="0"/>
              </a:srgbClr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520" name="Rectangle 14">
              <a:hlinkClick r:id="rId12" tooltip="Assessments"/>
            </p:cNvPr>
            <p:cNvSpPr>
              <a:spLocks noChangeAspect="1" noChangeArrowheads="1"/>
            </p:cNvSpPr>
            <p:nvPr/>
          </p:nvSpPr>
          <p:spPr bwMode="auto">
            <a:xfrm>
              <a:off x="61" y="105"/>
              <a:ext cx="67" cy="14"/>
            </a:xfrm>
            <a:prstGeom prst="rect">
              <a:avLst/>
            </a:prstGeom>
            <a:solidFill>
              <a:srgbClr val="FFFFFF">
                <a:alpha val="0"/>
              </a:srgbClr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521" name="Rectangle 15">
              <a:hlinkClick r:id="rId13"/>
            </p:cNvPr>
            <p:cNvSpPr>
              <a:spLocks noChangeAspect="1" noChangeArrowheads="1"/>
            </p:cNvSpPr>
            <p:nvPr/>
          </p:nvSpPr>
          <p:spPr bwMode="auto">
            <a:xfrm>
              <a:off x="23" y="120"/>
              <a:ext cx="19" cy="16"/>
            </a:xfrm>
            <a:prstGeom prst="rect">
              <a:avLst/>
            </a:prstGeom>
            <a:solidFill>
              <a:srgbClr val="FFFFFF">
                <a:alpha val="0"/>
              </a:srgbClr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522" name="Rectangle 16">
              <a:hlinkClick r:id="rId14" tooltip="Recommendations"/>
            </p:cNvPr>
            <p:cNvSpPr>
              <a:spLocks noChangeAspect="1" noChangeArrowheads="1"/>
            </p:cNvSpPr>
            <p:nvPr/>
          </p:nvSpPr>
          <p:spPr bwMode="auto">
            <a:xfrm>
              <a:off x="61" y="121"/>
              <a:ext cx="88" cy="14"/>
            </a:xfrm>
            <a:prstGeom prst="rect">
              <a:avLst/>
            </a:prstGeom>
            <a:solidFill>
              <a:srgbClr val="FFFFFF">
                <a:alpha val="0"/>
              </a:srgbClr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523" name="Rectangle 17">
              <a:hlinkClick r:id="rId15" tooltip="Controls"/>
            </p:cNvPr>
            <p:cNvSpPr>
              <a:spLocks noChangeAspect="1" noChangeArrowheads="1"/>
            </p:cNvSpPr>
            <p:nvPr/>
          </p:nvSpPr>
          <p:spPr bwMode="auto">
            <a:xfrm>
              <a:off x="80" y="137"/>
              <a:ext cx="40" cy="14"/>
            </a:xfrm>
            <a:prstGeom prst="rect">
              <a:avLst/>
            </a:prstGeom>
            <a:solidFill>
              <a:srgbClr val="FFFFFF">
                <a:alpha val="0"/>
              </a:srgbClr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524" name="Rectangle 18">
              <a:hlinkClick r:id="rId16" tooltip="Medical Surveillance"/>
            </p:cNvPr>
            <p:cNvSpPr>
              <a:spLocks noChangeAspect="1" noChangeArrowheads="1"/>
            </p:cNvSpPr>
            <p:nvPr/>
          </p:nvSpPr>
          <p:spPr bwMode="auto">
            <a:xfrm>
              <a:off x="80" y="153"/>
              <a:ext cx="98" cy="14"/>
            </a:xfrm>
            <a:prstGeom prst="rect">
              <a:avLst/>
            </a:prstGeom>
            <a:solidFill>
              <a:srgbClr val="FFFFFF">
                <a:alpha val="0"/>
              </a:srgbClr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525" name="Rectangle 19">
              <a:hlinkClick r:id="rId17" tooltip="Respiratory Protection Program"/>
            </p:cNvPr>
            <p:cNvSpPr>
              <a:spLocks noChangeAspect="1" noChangeArrowheads="1"/>
            </p:cNvSpPr>
            <p:nvPr/>
          </p:nvSpPr>
          <p:spPr bwMode="auto">
            <a:xfrm>
              <a:off x="4" y="168"/>
              <a:ext cx="158" cy="14"/>
            </a:xfrm>
            <a:prstGeom prst="rect">
              <a:avLst/>
            </a:prstGeom>
            <a:solidFill>
              <a:srgbClr val="FFFFFF">
                <a:alpha val="0"/>
              </a:srgbClr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526" name="Rectangle 20">
              <a:hlinkClick r:id="rId18" tooltip="Reporting"/>
            </p:cNvPr>
            <p:cNvSpPr>
              <a:spLocks noChangeAspect="1" noChangeArrowheads="1"/>
            </p:cNvSpPr>
            <p:nvPr/>
          </p:nvSpPr>
          <p:spPr bwMode="auto">
            <a:xfrm>
              <a:off x="4" y="182"/>
              <a:ext cx="46" cy="14"/>
            </a:xfrm>
            <a:prstGeom prst="rect">
              <a:avLst/>
            </a:prstGeom>
            <a:solidFill>
              <a:srgbClr val="FFFFFF">
                <a:alpha val="0"/>
              </a:srgbClr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pic>
        <p:nvPicPr>
          <p:cNvPr id="21508" name="Picture 22"/>
          <p:cNvPicPr>
            <a:picLocks noChangeAspect="1" noChangeArrowheads="1"/>
          </p:cNvPicPr>
          <p:nvPr/>
        </p:nvPicPr>
        <p:blipFill>
          <a:blip r:embed="rId19" cstate="print"/>
          <a:srcRect/>
          <a:stretch>
            <a:fillRect/>
          </a:stretch>
        </p:blipFill>
        <p:spPr bwMode="auto">
          <a:xfrm>
            <a:off x="4325938" y="2065338"/>
            <a:ext cx="5275262" cy="3973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09" name="TextBox 11"/>
          <p:cNvSpPr txBox="1">
            <a:spLocks noChangeArrowheads="1"/>
          </p:cNvSpPr>
          <p:nvPr/>
        </p:nvSpPr>
        <p:spPr bwMode="auto">
          <a:xfrm>
            <a:off x="1139825" y="973138"/>
            <a:ext cx="7754938" cy="381000"/>
          </a:xfrm>
          <a:prstGeom prst="rect">
            <a:avLst/>
          </a:prstGeom>
          <a:solidFill>
            <a:srgbClr val="BC5B54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dirty="0"/>
              <a:t>Step 9: Control Recommendations for Impulse Noise at SEG Level</a:t>
            </a:r>
          </a:p>
        </p:txBody>
      </p:sp>
      <p:sp>
        <p:nvSpPr>
          <p:cNvPr id="21510" name="Rectangle 24"/>
          <p:cNvSpPr>
            <a:spLocks noChangeArrowheads="1"/>
          </p:cNvSpPr>
          <p:nvPr/>
        </p:nvSpPr>
        <p:spPr bwMode="auto">
          <a:xfrm>
            <a:off x="0" y="246063"/>
            <a:ext cx="96012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2000" b="1" dirty="0">
                <a:solidFill>
                  <a:srgbClr val="660033"/>
                </a:solidFill>
              </a:rPr>
              <a:t>CMS </a:t>
            </a:r>
            <a:r>
              <a:rPr lang="en-US" sz="2000" b="1" dirty="0" smtClean="0">
                <a:solidFill>
                  <a:srgbClr val="660033"/>
                </a:solidFill>
              </a:rPr>
              <a:t>909 / ISR 953-07: </a:t>
            </a:r>
            <a:r>
              <a:rPr lang="en-US" sz="2000" b="1" dirty="0">
                <a:solidFill>
                  <a:srgbClr val="660033"/>
                </a:solidFill>
              </a:rPr>
              <a:t>Impulse Noise w/ Recommended Controls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le 1"/>
          <p:cNvSpPr>
            <a:spLocks noGrp="1"/>
          </p:cNvSpPr>
          <p:nvPr>
            <p:ph type="title"/>
          </p:nvPr>
        </p:nvSpPr>
        <p:spPr>
          <a:xfrm>
            <a:off x="479425" y="638175"/>
            <a:ext cx="8642350" cy="992188"/>
          </a:xfrm>
        </p:spPr>
        <p:txBody>
          <a:bodyPr/>
          <a:lstStyle/>
          <a:p>
            <a:r>
              <a:rPr lang="en-US" sz="2900" dirty="0" smtClean="0"/>
              <a:t>CMS 903 / ISR 953-11:</a:t>
            </a:r>
            <a:br>
              <a:rPr lang="en-US" sz="2900" dirty="0" smtClean="0"/>
            </a:br>
            <a:r>
              <a:rPr lang="en-US" sz="2900" dirty="0" smtClean="0"/>
              <a:t>Shop Priority Code</a:t>
            </a:r>
          </a:p>
        </p:txBody>
      </p:sp>
      <p:sp>
        <p:nvSpPr>
          <p:cNvPr id="2253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pPr>
              <a:buFontTx/>
              <a:buChar char="•"/>
            </a:pPr>
            <a:r>
              <a:rPr lang="en-US" dirty="0" smtClean="0"/>
              <a:t>% of installation personnel assigned a Shop Priority Code in DOEHRS-IH.</a:t>
            </a:r>
          </a:p>
          <a:p>
            <a:endParaRPr lang="en-US" sz="1000" dirty="0" smtClean="0"/>
          </a:p>
          <a:p>
            <a:pPr>
              <a:buFontTx/>
              <a:buNone/>
            </a:pPr>
            <a:r>
              <a:rPr lang="en-US" dirty="0" smtClean="0"/>
              <a:t>   1. Establish Program Office</a:t>
            </a:r>
            <a:br>
              <a:rPr lang="en-US" dirty="0" smtClean="0"/>
            </a:br>
            <a:r>
              <a:rPr lang="en-US" dirty="0" smtClean="0"/>
              <a:t>2. Capture Shops (Shop Priority Code is a required field)</a:t>
            </a:r>
            <a:br>
              <a:rPr lang="en-US" dirty="0" smtClean="0"/>
            </a:br>
            <a:r>
              <a:rPr lang="en-US" dirty="0" smtClean="0"/>
              <a:t>3. Enter Shop personnel</a:t>
            </a:r>
          </a:p>
          <a:p>
            <a:pPr>
              <a:buFontTx/>
              <a:buNone/>
            </a:pPr>
            <a:r>
              <a:rPr lang="en-US" dirty="0" smtClean="0"/>
              <a:t>	4. Add identified UICs to Supported Organizations</a:t>
            </a:r>
            <a:br>
              <a:rPr lang="en-US" dirty="0" smtClean="0"/>
            </a:b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" name="Picture 34" descr="Picture10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82853" y="1555580"/>
            <a:ext cx="6274579" cy="4552381"/>
          </a:xfrm>
          <a:prstGeom prst="rect">
            <a:avLst/>
          </a:prstGeom>
        </p:spPr>
      </p:pic>
      <p:sp>
        <p:nvSpPr>
          <p:cNvPr id="23554" name="Title 1"/>
          <p:cNvSpPr>
            <a:spLocks noGrp="1"/>
          </p:cNvSpPr>
          <p:nvPr>
            <p:ph type="title"/>
          </p:nvPr>
        </p:nvSpPr>
        <p:spPr>
          <a:xfrm>
            <a:off x="554038" y="-156259"/>
            <a:ext cx="8366125" cy="630238"/>
          </a:xfrm>
        </p:spPr>
        <p:txBody>
          <a:bodyPr/>
          <a:lstStyle/>
          <a:p>
            <a:r>
              <a:rPr lang="en-US" sz="2800" dirty="0" smtClean="0"/>
              <a:t/>
            </a:r>
            <a:br>
              <a:rPr lang="en-US" sz="2800" dirty="0" smtClean="0"/>
            </a:br>
            <a:r>
              <a:rPr lang="en-US" sz="2400" dirty="0" smtClean="0"/>
              <a:t>CMS 903 / ISR 953-11: Shop Priority Code</a:t>
            </a:r>
          </a:p>
        </p:txBody>
      </p:sp>
      <p:sp>
        <p:nvSpPr>
          <p:cNvPr id="2355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en-US" smtClean="0"/>
              <a:t/>
            </a:r>
            <a:br>
              <a:rPr lang="en-US" smtClean="0"/>
            </a:br>
            <a:endParaRPr lang="en-US" smtClean="0"/>
          </a:p>
        </p:txBody>
      </p:sp>
      <p:sp>
        <p:nvSpPr>
          <p:cNvPr id="23559" name="TextBox 11"/>
          <p:cNvSpPr txBox="1">
            <a:spLocks noChangeArrowheads="1"/>
          </p:cNvSpPr>
          <p:nvPr/>
        </p:nvSpPr>
        <p:spPr bwMode="auto">
          <a:xfrm>
            <a:off x="1677988" y="900113"/>
            <a:ext cx="6561137" cy="381000"/>
          </a:xfrm>
          <a:prstGeom prst="rect">
            <a:avLst/>
          </a:prstGeom>
          <a:solidFill>
            <a:srgbClr val="BC5B54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dirty="0"/>
              <a:t>Step </a:t>
            </a:r>
            <a:r>
              <a:rPr lang="en-US" dirty="0" smtClean="0"/>
              <a:t>1-3: </a:t>
            </a:r>
            <a:r>
              <a:rPr lang="en-US" dirty="0"/>
              <a:t>Personnel assigned to Shop</a:t>
            </a:r>
          </a:p>
        </p:txBody>
      </p:sp>
      <p:pic>
        <p:nvPicPr>
          <p:cNvPr id="37" name="Picture 36" descr="Picture12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826472" y="2519962"/>
            <a:ext cx="6906198" cy="3407383"/>
          </a:xfrm>
          <a:prstGeom prst="rect">
            <a:avLst/>
          </a:prstGeom>
        </p:spPr>
      </p:pic>
      <p:pic>
        <p:nvPicPr>
          <p:cNvPr id="34" name="Picture 33" descr="Picture1.jpg"/>
          <p:cNvPicPr>
            <a:picLocks noChangeAspect="1"/>
          </p:cNvPicPr>
          <p:nvPr/>
        </p:nvPicPr>
        <p:blipFill>
          <a:blip r:embed="rId5" cstate="print"/>
          <a:srcRect t="6454"/>
          <a:stretch>
            <a:fillRect/>
          </a:stretch>
        </p:blipFill>
        <p:spPr>
          <a:xfrm>
            <a:off x="6020553" y="2394859"/>
            <a:ext cx="3580647" cy="462816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1"/>
          <p:cNvSpPr>
            <a:spLocks noGrp="1"/>
          </p:cNvSpPr>
          <p:nvPr>
            <p:ph type="title"/>
          </p:nvPr>
        </p:nvSpPr>
        <p:spPr>
          <a:xfrm>
            <a:off x="554038" y="-156259"/>
            <a:ext cx="8366125" cy="630238"/>
          </a:xfrm>
        </p:spPr>
        <p:txBody>
          <a:bodyPr/>
          <a:lstStyle/>
          <a:p>
            <a:r>
              <a:rPr lang="en-US" sz="2800" dirty="0" smtClean="0"/>
              <a:t/>
            </a:r>
            <a:br>
              <a:rPr lang="en-US" sz="2800" dirty="0" smtClean="0"/>
            </a:br>
            <a:r>
              <a:rPr lang="en-US" sz="2400" dirty="0" smtClean="0"/>
              <a:t>CMS 903 / ISR 953-11: Shop Priority Code</a:t>
            </a:r>
          </a:p>
        </p:txBody>
      </p:sp>
      <p:sp>
        <p:nvSpPr>
          <p:cNvPr id="2355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en-US" smtClean="0"/>
              <a:t/>
            </a:r>
            <a:br>
              <a:rPr lang="en-US" smtClean="0"/>
            </a:br>
            <a:endParaRPr lang="en-US" smtClean="0"/>
          </a:p>
        </p:txBody>
      </p:sp>
      <p:sp>
        <p:nvSpPr>
          <p:cNvPr id="23559" name="TextBox 11"/>
          <p:cNvSpPr txBox="1">
            <a:spLocks noChangeArrowheads="1"/>
          </p:cNvSpPr>
          <p:nvPr/>
        </p:nvSpPr>
        <p:spPr bwMode="auto">
          <a:xfrm>
            <a:off x="1677988" y="900113"/>
            <a:ext cx="6561137" cy="381000"/>
          </a:xfrm>
          <a:prstGeom prst="rect">
            <a:avLst/>
          </a:prstGeom>
          <a:solidFill>
            <a:srgbClr val="BC5B54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dirty="0"/>
              <a:t>Step </a:t>
            </a:r>
            <a:r>
              <a:rPr lang="en-US" dirty="0" smtClean="0"/>
              <a:t>4: Add UICs to Supported Organization List</a:t>
            </a:r>
            <a:endParaRPr lang="en-US" dirty="0"/>
          </a:p>
        </p:txBody>
      </p:sp>
      <p:pic>
        <p:nvPicPr>
          <p:cNvPr id="8" name="Picture 7" descr="Picture13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89545" y="1948539"/>
            <a:ext cx="8702795" cy="4259949"/>
          </a:xfrm>
          <a:prstGeom prst="rect">
            <a:avLst/>
          </a:prstGeom>
        </p:spPr>
      </p:pic>
      <p:sp>
        <p:nvSpPr>
          <p:cNvPr id="35" name="Rectangle 1042"/>
          <p:cNvSpPr>
            <a:spLocks noChangeArrowheads="1"/>
          </p:cNvSpPr>
          <p:nvPr/>
        </p:nvSpPr>
        <p:spPr bwMode="auto">
          <a:xfrm>
            <a:off x="304800" y="2964546"/>
            <a:ext cx="990600" cy="228600"/>
          </a:xfrm>
          <a:prstGeom prst="rect">
            <a:avLst/>
          </a:prstGeom>
          <a:noFill/>
          <a:ln w="28575">
            <a:solidFill>
              <a:srgbClr val="990033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pic>
        <p:nvPicPr>
          <p:cNvPr id="36" name="Picture 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77404" y="3773714"/>
            <a:ext cx="5213149" cy="277222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 smtClean="0"/>
              <a:t/>
            </a:r>
            <a:br>
              <a:rPr lang="en-US" sz="2800" dirty="0" smtClean="0"/>
            </a:br>
            <a:r>
              <a:rPr lang="en-US" sz="2900" dirty="0" smtClean="0"/>
              <a:t>CMS 904 / ISR 953-10: </a:t>
            </a:r>
            <a:br>
              <a:rPr lang="en-US" sz="2900" dirty="0" smtClean="0"/>
            </a:br>
            <a:r>
              <a:rPr lang="en-US" sz="2900" dirty="0" smtClean="0"/>
              <a:t>Master Schedule Task</a:t>
            </a:r>
          </a:p>
        </p:txBody>
      </p:sp>
      <p:sp>
        <p:nvSpPr>
          <p:cNvPr id="24579" name="Content Placeholder 2"/>
          <p:cNvSpPr>
            <a:spLocks noGrp="1"/>
          </p:cNvSpPr>
          <p:nvPr>
            <p:ph idx="1"/>
          </p:nvPr>
        </p:nvSpPr>
        <p:spPr>
          <a:xfrm>
            <a:off x="479425" y="1835150"/>
            <a:ext cx="8642350" cy="4827588"/>
          </a:xfrm>
        </p:spPr>
        <p:txBody>
          <a:bodyPr/>
          <a:lstStyle/>
          <a:p>
            <a:r>
              <a:rPr lang="en-US" dirty="0" smtClean="0"/>
              <a:t>% of DOEHRS-IH Priority 1 shops that have had one Master Schedule task completed in the past 12 months</a:t>
            </a:r>
          </a:p>
          <a:p>
            <a:pPr>
              <a:buFontTx/>
              <a:buNone/>
            </a:pPr>
            <a:endParaRPr lang="en-US" sz="1000" dirty="0" smtClean="0"/>
          </a:p>
          <a:p>
            <a:pPr>
              <a:buFontTx/>
              <a:buNone/>
            </a:pPr>
            <a:r>
              <a:rPr lang="en-US" dirty="0" smtClean="0"/>
              <a:t>	1</a:t>
            </a:r>
            <a:r>
              <a:rPr lang="en-US" b="1" dirty="0" smtClean="0"/>
              <a:t>. </a:t>
            </a:r>
            <a:r>
              <a:rPr lang="en-US" dirty="0" smtClean="0"/>
              <a:t>Establish Program Office</a:t>
            </a:r>
            <a:br>
              <a:rPr lang="en-US" dirty="0" smtClean="0"/>
            </a:br>
            <a:r>
              <a:rPr lang="en-US" dirty="0" smtClean="0"/>
              <a:t>2. Capture Shops (Priority Code is required field)</a:t>
            </a:r>
            <a:br>
              <a:rPr lang="en-US" dirty="0" smtClean="0"/>
            </a:br>
            <a:r>
              <a:rPr lang="en-US" dirty="0" smtClean="0"/>
              <a:t>3. Enter all Program Office tasks via the Master Schedule  </a:t>
            </a:r>
            <a:br>
              <a:rPr lang="en-US" dirty="0" smtClean="0"/>
            </a:br>
            <a:r>
              <a:rPr lang="en-US" dirty="0" smtClean="0"/>
              <a:t>4. Populate the correct ‘Close Date’ when tasks are completed</a:t>
            </a:r>
            <a:br>
              <a:rPr lang="en-US" dirty="0" smtClean="0"/>
            </a:b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le 1"/>
          <p:cNvSpPr>
            <a:spLocks noGrp="1"/>
          </p:cNvSpPr>
          <p:nvPr>
            <p:ph type="title"/>
          </p:nvPr>
        </p:nvSpPr>
        <p:spPr>
          <a:xfrm>
            <a:off x="1103313" y="0"/>
            <a:ext cx="7366000" cy="630238"/>
          </a:xfrm>
        </p:spPr>
        <p:txBody>
          <a:bodyPr/>
          <a:lstStyle/>
          <a:p>
            <a:r>
              <a:rPr lang="en-US" sz="2400" dirty="0" smtClean="0"/>
              <a:t>CMS 904 / ISR 953-10: Master Schedule Task</a:t>
            </a:r>
          </a:p>
        </p:txBody>
      </p:sp>
      <p:sp>
        <p:nvSpPr>
          <p:cNvPr id="25605" name="TextBox 11"/>
          <p:cNvSpPr txBox="1">
            <a:spLocks noChangeArrowheads="1"/>
          </p:cNvSpPr>
          <p:nvPr/>
        </p:nvSpPr>
        <p:spPr bwMode="auto">
          <a:xfrm>
            <a:off x="1400175" y="755650"/>
            <a:ext cx="6910388" cy="381000"/>
          </a:xfrm>
          <a:prstGeom prst="rect">
            <a:avLst/>
          </a:prstGeom>
          <a:solidFill>
            <a:srgbClr val="BC5B54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dirty="0"/>
              <a:t>Step 1-4: Master Schedule Task completed in past 12 months</a:t>
            </a:r>
          </a:p>
        </p:txBody>
      </p:sp>
      <p:pic>
        <p:nvPicPr>
          <p:cNvPr id="7" name="Picture 6" descr="Picture8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1446128"/>
            <a:ext cx="9601200" cy="5148643"/>
          </a:xfrm>
          <a:prstGeom prst="rect">
            <a:avLst/>
          </a:prstGeom>
        </p:spPr>
      </p:pic>
      <p:sp>
        <p:nvSpPr>
          <p:cNvPr id="25604" name="Oval 12"/>
          <p:cNvSpPr>
            <a:spLocks noChangeArrowheads="1"/>
          </p:cNvSpPr>
          <p:nvPr/>
        </p:nvSpPr>
        <p:spPr bwMode="auto">
          <a:xfrm>
            <a:off x="5253493" y="2453592"/>
            <a:ext cx="1771650" cy="4470400"/>
          </a:xfrm>
          <a:prstGeom prst="ellipse">
            <a:avLst/>
          </a:prstGeom>
          <a:noFill/>
          <a:ln w="101600" cap="sq" algn="ctr">
            <a:solidFill>
              <a:srgbClr val="C00000"/>
            </a:solidFill>
            <a:round/>
            <a:headEnd/>
            <a:tailEnd/>
          </a:ln>
        </p:spPr>
        <p:txBody>
          <a:bodyPr/>
          <a:lstStyle/>
          <a:p>
            <a:pPr defTabSz="966788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Picture9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53787" y="1654679"/>
            <a:ext cx="8722656" cy="4760583"/>
          </a:xfrm>
          <a:prstGeom prst="rect">
            <a:avLst/>
          </a:prstGeom>
        </p:spPr>
      </p:pic>
      <p:sp>
        <p:nvSpPr>
          <p:cNvPr id="26627" name="Oval 11"/>
          <p:cNvSpPr>
            <a:spLocks noChangeArrowheads="1"/>
          </p:cNvSpPr>
          <p:nvPr/>
        </p:nvSpPr>
        <p:spPr bwMode="auto">
          <a:xfrm>
            <a:off x="4267200" y="5167313"/>
            <a:ext cx="4935538" cy="666750"/>
          </a:xfrm>
          <a:prstGeom prst="ellipse">
            <a:avLst/>
          </a:prstGeom>
          <a:noFill/>
          <a:ln w="88900" algn="ctr">
            <a:solidFill>
              <a:srgbClr val="C00000"/>
            </a:solidFill>
            <a:round/>
            <a:headEnd/>
            <a:tailEnd/>
          </a:ln>
        </p:spPr>
        <p:txBody>
          <a:bodyPr/>
          <a:lstStyle/>
          <a:p>
            <a:pPr defTabSz="966788"/>
            <a:endParaRPr lang="en-US"/>
          </a:p>
        </p:txBody>
      </p:sp>
      <p:sp>
        <p:nvSpPr>
          <p:cNvPr id="26628" name="TextBox 11"/>
          <p:cNvSpPr txBox="1">
            <a:spLocks noChangeArrowheads="1"/>
          </p:cNvSpPr>
          <p:nvPr/>
        </p:nvSpPr>
        <p:spPr bwMode="auto">
          <a:xfrm>
            <a:off x="2319339" y="768350"/>
            <a:ext cx="5199062" cy="384721"/>
          </a:xfrm>
          <a:prstGeom prst="rect">
            <a:avLst/>
          </a:prstGeom>
          <a:solidFill>
            <a:srgbClr val="BC5B54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dirty="0"/>
              <a:t>Step 4: </a:t>
            </a:r>
            <a:r>
              <a:rPr lang="en-US" dirty="0" smtClean="0"/>
              <a:t>Close </a:t>
            </a:r>
            <a:r>
              <a:rPr lang="en-US" dirty="0"/>
              <a:t>Date Must be </a:t>
            </a:r>
            <a:r>
              <a:rPr lang="en-US" dirty="0" smtClean="0"/>
              <a:t>Captured in Task </a:t>
            </a:r>
            <a:endParaRPr lang="en-US" dirty="0"/>
          </a:p>
        </p:txBody>
      </p:sp>
      <p:sp>
        <p:nvSpPr>
          <p:cNvPr id="26629" name="Title 1"/>
          <p:cNvSpPr>
            <a:spLocks noGrp="1"/>
          </p:cNvSpPr>
          <p:nvPr>
            <p:ph type="title" idx="4294967295"/>
          </p:nvPr>
        </p:nvSpPr>
        <p:spPr>
          <a:xfrm>
            <a:off x="1217613" y="-29028"/>
            <a:ext cx="7164387" cy="788988"/>
          </a:xfrm>
        </p:spPr>
        <p:txBody>
          <a:bodyPr/>
          <a:lstStyle/>
          <a:p>
            <a:r>
              <a:rPr lang="en-US" sz="2400" dirty="0" smtClean="0"/>
              <a:t>CMS 904 / ISR 953-10: Master Schedule Task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>
          <a:xfrm>
            <a:off x="493713" y="638175"/>
            <a:ext cx="8628062" cy="833438"/>
          </a:xfrm>
        </p:spPr>
        <p:txBody>
          <a:bodyPr/>
          <a:lstStyle/>
          <a:p>
            <a:pPr eaLnBrk="1" hangingPunct="1"/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sz="2900" kern="1200" dirty="0" smtClean="0"/>
              <a:t>CMS 900 / ISR 953-04:</a:t>
            </a:r>
            <a:br>
              <a:rPr lang="en-US" sz="2900" kern="1200" dirty="0" smtClean="0"/>
            </a:br>
            <a:r>
              <a:rPr lang="en-US" sz="2900" kern="1200" dirty="0" smtClean="0"/>
              <a:t>BZ Samples ≥ OEL</a:t>
            </a:r>
            <a:r>
              <a:rPr lang="en-US" dirty="0" smtClean="0">
                <a:solidFill>
                  <a:schemeClr val="tx1"/>
                </a:solidFill>
              </a:rPr>
              <a:t/>
            </a:r>
            <a:br>
              <a:rPr lang="en-US" dirty="0" smtClean="0">
                <a:solidFill>
                  <a:schemeClr val="tx1"/>
                </a:solidFill>
              </a:rPr>
            </a:br>
            <a:endParaRPr lang="en-US" dirty="0" smtClean="0">
              <a:solidFill>
                <a:schemeClr val="tx1"/>
              </a:solidFill>
            </a:endParaRPr>
          </a:p>
        </p:txBody>
      </p:sp>
      <p:sp>
        <p:nvSpPr>
          <p:cNvPr id="4099" name="Content Placeholder 2"/>
          <p:cNvSpPr>
            <a:spLocks noGrp="1"/>
          </p:cNvSpPr>
          <p:nvPr>
            <p:ph idx="1"/>
          </p:nvPr>
        </p:nvSpPr>
        <p:spPr>
          <a:xfrm>
            <a:off x="479425" y="1920875"/>
            <a:ext cx="8642350" cy="4827588"/>
          </a:xfrm>
        </p:spPr>
        <p:txBody>
          <a:bodyPr/>
          <a:lstStyle/>
          <a:p>
            <a:pPr marL="457200" indent="-457200" eaLnBrk="1" hangingPunct="1"/>
            <a:r>
              <a:rPr lang="en-US" dirty="0" smtClean="0"/>
              <a:t>% BZ </a:t>
            </a:r>
            <a:r>
              <a:rPr lang="en-US" dirty="0" smtClean="0">
                <a:cs typeface="Arial" charset="0"/>
              </a:rPr>
              <a:t>≥</a:t>
            </a:r>
            <a:r>
              <a:rPr lang="en-US" dirty="0" smtClean="0"/>
              <a:t> OEL, includes: TWA, STEL, or Ceiling Limit, AND no associated controls reported in DOEHRS-IH.</a:t>
            </a:r>
          </a:p>
          <a:p>
            <a:pPr marL="457200" indent="-457200" eaLnBrk="1" hangingPunct="1">
              <a:buNone/>
            </a:pPr>
            <a:endParaRPr lang="en-US" sz="1000" dirty="0" smtClean="0"/>
          </a:p>
          <a:p>
            <a:pPr marL="457200" indent="-457200" eaLnBrk="1" hangingPunct="1">
              <a:buFontTx/>
              <a:buNone/>
            </a:pPr>
            <a:r>
              <a:rPr lang="en-US" dirty="0" smtClean="0"/>
              <a:t>	1. Establish Program Office</a:t>
            </a:r>
          </a:p>
          <a:p>
            <a:pPr marL="457200" indent="-457200" eaLnBrk="1" hangingPunct="1">
              <a:buFontTx/>
              <a:buNone/>
            </a:pPr>
            <a:r>
              <a:rPr lang="en-US" dirty="0" smtClean="0"/>
              <a:t>	2. Add Supported Organizations</a:t>
            </a:r>
            <a:br>
              <a:rPr lang="en-US" dirty="0" smtClean="0"/>
            </a:br>
            <a:r>
              <a:rPr lang="en-US" dirty="0" smtClean="0"/>
              <a:t>3. Capture Shops</a:t>
            </a:r>
            <a:br>
              <a:rPr lang="en-US" dirty="0" smtClean="0"/>
            </a:br>
            <a:r>
              <a:rPr lang="en-US" dirty="0" smtClean="0"/>
              <a:t>4. Capture Processes</a:t>
            </a:r>
            <a:br>
              <a:rPr lang="en-US" dirty="0" smtClean="0"/>
            </a:br>
            <a:r>
              <a:rPr lang="en-US" dirty="0" smtClean="0"/>
              <a:t>5. Capture Shop Personnel &amp; assign to relevant processes</a:t>
            </a:r>
            <a:br>
              <a:rPr lang="en-US" dirty="0" smtClean="0"/>
            </a:br>
            <a:r>
              <a:rPr lang="en-US" dirty="0" smtClean="0"/>
              <a:t>6. Capture Hazards</a:t>
            </a:r>
            <a:br>
              <a:rPr lang="en-US" dirty="0" smtClean="0"/>
            </a:br>
            <a:r>
              <a:rPr lang="en-US" dirty="0" smtClean="0"/>
              <a:t>7. Capture Controls related to hazards</a:t>
            </a:r>
            <a:br>
              <a:rPr lang="en-US" dirty="0" smtClean="0"/>
            </a:br>
            <a:r>
              <a:rPr lang="en-US" dirty="0" smtClean="0"/>
              <a:t>8. Establish SEG</a:t>
            </a:r>
            <a:br>
              <a:rPr lang="en-US" dirty="0" smtClean="0"/>
            </a:br>
            <a:r>
              <a:rPr lang="en-US" dirty="0" smtClean="0"/>
              <a:t>9. Enter Air Breathing Zone Samples at SEG level </a:t>
            </a:r>
            <a:br>
              <a:rPr lang="en-US" dirty="0" smtClean="0"/>
            </a:br>
            <a:r>
              <a:rPr lang="en-US" dirty="0" smtClean="0"/>
              <a:t>10. Calculate TWAs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6" name="Picture 85" descr="Picture10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11881" y="1628151"/>
            <a:ext cx="6274579" cy="4552381"/>
          </a:xfrm>
          <a:prstGeom prst="rect">
            <a:avLst/>
          </a:prstGeom>
        </p:spPr>
      </p:pic>
      <p:sp>
        <p:nvSpPr>
          <p:cNvPr id="10242" name="Title 1"/>
          <p:cNvSpPr>
            <a:spLocks noGrp="1"/>
          </p:cNvSpPr>
          <p:nvPr>
            <p:ph type="title"/>
          </p:nvPr>
        </p:nvSpPr>
        <p:spPr>
          <a:xfrm>
            <a:off x="479425" y="827088"/>
            <a:ext cx="8642350" cy="755650"/>
          </a:xfrm>
        </p:spPr>
        <p:txBody>
          <a:bodyPr/>
          <a:lstStyle/>
          <a:p>
            <a:pPr eaLnBrk="1" hangingPunct="1"/>
            <a:r>
              <a:rPr lang="en-US" sz="4000" dirty="0" smtClean="0">
                <a:solidFill>
                  <a:schemeClr val="tx1"/>
                </a:solidFill>
              </a:rPr>
              <a:t/>
            </a:r>
            <a:br>
              <a:rPr lang="en-US" sz="4000" dirty="0" smtClean="0">
                <a:solidFill>
                  <a:schemeClr val="tx1"/>
                </a:solidFill>
              </a:rPr>
            </a:br>
            <a:endParaRPr lang="en-US" dirty="0" smtClean="0"/>
          </a:p>
        </p:txBody>
      </p:sp>
      <p:grpSp>
        <p:nvGrpSpPr>
          <p:cNvPr id="2" name="Group 2"/>
          <p:cNvGrpSpPr>
            <a:grpSpLocks noChangeAspect="1"/>
          </p:cNvGrpSpPr>
          <p:nvPr/>
        </p:nvGrpSpPr>
        <p:grpSpPr bwMode="auto">
          <a:xfrm>
            <a:off x="2524306" y="2061663"/>
            <a:ext cx="6674211" cy="3885441"/>
            <a:chOff x="191" y="156"/>
            <a:chExt cx="505" cy="294"/>
          </a:xfrm>
        </p:grpSpPr>
        <p:sp>
          <p:nvSpPr>
            <p:cNvPr id="16" name="Rectangle 4">
              <a:hlinkClick r:id="rId4"/>
            </p:cNvPr>
            <p:cNvSpPr>
              <a:spLocks noChangeAspect="1" noChangeArrowheads="1"/>
            </p:cNvSpPr>
            <p:nvPr/>
          </p:nvSpPr>
          <p:spPr bwMode="auto">
            <a:xfrm>
              <a:off x="191" y="156"/>
              <a:ext cx="16" cy="25"/>
            </a:xfrm>
            <a:prstGeom prst="rect">
              <a:avLst/>
            </a:prstGeom>
            <a:solidFill>
              <a:srgbClr val="FFFFFF">
                <a:alpha val="0"/>
              </a:srgbClr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" name="Rectangle 5">
              <a:hlinkClick r:id="rId5"/>
            </p:cNvPr>
            <p:cNvSpPr>
              <a:spLocks noChangeAspect="1" noChangeArrowheads="1"/>
            </p:cNvSpPr>
            <p:nvPr/>
          </p:nvSpPr>
          <p:spPr bwMode="auto">
            <a:xfrm>
              <a:off x="191" y="186"/>
              <a:ext cx="16" cy="25"/>
            </a:xfrm>
            <a:prstGeom prst="rect">
              <a:avLst/>
            </a:prstGeom>
            <a:solidFill>
              <a:srgbClr val="FFFFFF">
                <a:alpha val="0"/>
              </a:srgbClr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" name="Rectangle 6">
              <a:hlinkClick r:id="rId6" tooltip=" "/>
            </p:cNvPr>
            <p:cNvSpPr>
              <a:spLocks noChangeAspect="1" noChangeArrowheads="1"/>
            </p:cNvSpPr>
            <p:nvPr/>
          </p:nvSpPr>
          <p:spPr bwMode="auto">
            <a:xfrm>
              <a:off x="680" y="334"/>
              <a:ext cx="16" cy="16"/>
            </a:xfrm>
            <a:prstGeom prst="rect">
              <a:avLst/>
            </a:prstGeom>
            <a:solidFill>
              <a:srgbClr val="FFFFFF">
                <a:alpha val="0"/>
              </a:srgbClr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" name="Rectangle 7">
              <a:hlinkClick r:id="rId7" tooltip=" "/>
            </p:cNvPr>
            <p:cNvSpPr>
              <a:spLocks noChangeAspect="1" noChangeArrowheads="1"/>
            </p:cNvSpPr>
            <p:nvPr/>
          </p:nvSpPr>
          <p:spPr bwMode="auto">
            <a:xfrm>
              <a:off x="475" y="382"/>
              <a:ext cx="16" cy="16"/>
            </a:xfrm>
            <a:prstGeom prst="rect">
              <a:avLst/>
            </a:prstGeom>
            <a:solidFill>
              <a:srgbClr val="FFFFFF">
                <a:alpha val="0"/>
              </a:srgbClr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" name="Rectangle 8">
              <a:hlinkClick r:id="rId7" tooltip=" "/>
            </p:cNvPr>
            <p:cNvSpPr>
              <a:spLocks noChangeAspect="1" noChangeArrowheads="1"/>
            </p:cNvSpPr>
            <p:nvPr/>
          </p:nvSpPr>
          <p:spPr bwMode="auto">
            <a:xfrm>
              <a:off x="491" y="384"/>
              <a:ext cx="3" cy="19"/>
            </a:xfrm>
            <a:prstGeom prst="rect">
              <a:avLst/>
            </a:prstGeom>
            <a:solidFill>
              <a:srgbClr val="FFFFFF">
                <a:alpha val="0"/>
              </a:srgbClr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" name="Rectangle 9">
              <a:hlinkClick r:id="rId8" tooltip=" "/>
            </p:cNvPr>
            <p:cNvSpPr>
              <a:spLocks noChangeAspect="1" noChangeArrowheads="1"/>
            </p:cNvSpPr>
            <p:nvPr/>
          </p:nvSpPr>
          <p:spPr bwMode="auto">
            <a:xfrm>
              <a:off x="637" y="382"/>
              <a:ext cx="16" cy="16"/>
            </a:xfrm>
            <a:prstGeom prst="rect">
              <a:avLst/>
            </a:prstGeom>
            <a:solidFill>
              <a:srgbClr val="FFFFFF">
                <a:alpha val="0"/>
              </a:srgbClr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" name="Rectangle 10">
              <a:hlinkClick r:id="rId8" tooltip=" "/>
            </p:cNvPr>
            <p:cNvSpPr>
              <a:spLocks noChangeAspect="1" noChangeArrowheads="1"/>
            </p:cNvSpPr>
            <p:nvPr/>
          </p:nvSpPr>
          <p:spPr bwMode="auto">
            <a:xfrm>
              <a:off x="653" y="384"/>
              <a:ext cx="3" cy="19"/>
            </a:xfrm>
            <a:prstGeom prst="rect">
              <a:avLst/>
            </a:prstGeom>
            <a:solidFill>
              <a:srgbClr val="FFFFFF">
                <a:alpha val="0"/>
              </a:srgbClr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" name="Rectangle 11">
              <a:hlinkClick r:id="rId9" tooltip=" "/>
            </p:cNvPr>
            <p:cNvSpPr>
              <a:spLocks noChangeAspect="1" noChangeArrowheads="1"/>
            </p:cNvSpPr>
            <p:nvPr/>
          </p:nvSpPr>
          <p:spPr bwMode="auto">
            <a:xfrm>
              <a:off x="680" y="434"/>
              <a:ext cx="16" cy="16"/>
            </a:xfrm>
            <a:prstGeom prst="rect">
              <a:avLst/>
            </a:prstGeom>
            <a:solidFill>
              <a:srgbClr val="FFFFFF">
                <a:alpha val="0"/>
              </a:srgbClr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83" name="Group 37"/>
          <p:cNvGrpSpPr>
            <a:grpSpLocks noChangeAspect="1"/>
          </p:cNvGrpSpPr>
          <p:nvPr/>
        </p:nvGrpSpPr>
        <p:grpSpPr bwMode="auto">
          <a:xfrm>
            <a:off x="5908964" y="2704094"/>
            <a:ext cx="2542694" cy="4218994"/>
            <a:chOff x="4" y="58"/>
            <a:chExt cx="334" cy="289"/>
          </a:xfrm>
        </p:grpSpPr>
        <p:sp>
          <p:nvSpPr>
            <p:cNvPr id="119" name="Rectangle 39">
              <a:hlinkClick r:id="rId10"/>
            </p:cNvPr>
            <p:cNvSpPr>
              <a:spLocks noChangeAspect="1" noChangeArrowheads="1"/>
            </p:cNvSpPr>
            <p:nvPr/>
          </p:nvSpPr>
          <p:spPr bwMode="auto">
            <a:xfrm>
              <a:off x="127" y="58"/>
              <a:ext cx="16" cy="25"/>
            </a:xfrm>
            <a:prstGeom prst="rect">
              <a:avLst/>
            </a:prstGeom>
            <a:solidFill>
              <a:srgbClr val="FFFFFF">
                <a:alpha val="0"/>
              </a:srgbClr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0" name="Rectangle 40">
              <a:hlinkClick r:id="rId11" tooltip="Name "/>
            </p:cNvPr>
            <p:cNvSpPr>
              <a:spLocks noChangeAspect="1" noChangeArrowheads="1"/>
            </p:cNvSpPr>
            <p:nvPr/>
          </p:nvSpPr>
          <p:spPr bwMode="auto">
            <a:xfrm>
              <a:off x="8" y="119"/>
              <a:ext cx="31" cy="15"/>
            </a:xfrm>
            <a:prstGeom prst="rect">
              <a:avLst/>
            </a:prstGeom>
            <a:solidFill>
              <a:srgbClr val="FFFFFF">
                <a:alpha val="0"/>
              </a:srgbClr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1" name="Rectangle 41">
              <a:hlinkClick r:id="rId11" tooltip="Name "/>
            </p:cNvPr>
            <p:cNvSpPr>
              <a:spLocks noChangeAspect="1" noChangeArrowheads="1"/>
            </p:cNvSpPr>
            <p:nvPr/>
          </p:nvSpPr>
          <p:spPr bwMode="auto">
            <a:xfrm>
              <a:off x="39" y="119"/>
              <a:ext cx="3" cy="15"/>
            </a:xfrm>
            <a:prstGeom prst="rect">
              <a:avLst/>
            </a:prstGeom>
            <a:solidFill>
              <a:srgbClr val="FFFFFF">
                <a:alpha val="0"/>
              </a:srgbClr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2" name="Rectangle 42">
              <a:hlinkClick r:id="rId11" tooltip="Name "/>
            </p:cNvPr>
            <p:cNvSpPr>
              <a:spLocks noChangeAspect="1" noChangeArrowheads="1"/>
            </p:cNvSpPr>
            <p:nvPr/>
          </p:nvSpPr>
          <p:spPr bwMode="auto">
            <a:xfrm>
              <a:off x="42" y="122"/>
              <a:ext cx="9" cy="8"/>
            </a:xfrm>
            <a:prstGeom prst="rect">
              <a:avLst/>
            </a:prstGeom>
            <a:solidFill>
              <a:srgbClr val="FFFFFF">
                <a:alpha val="0"/>
              </a:srgbClr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3" name="Rectangle 43">
              <a:hlinkClick r:id="rId12" tooltip="SSN(FN#)"/>
            </p:cNvPr>
            <p:cNvSpPr>
              <a:spLocks noChangeAspect="1" noChangeArrowheads="1"/>
            </p:cNvSpPr>
            <p:nvPr/>
          </p:nvSpPr>
          <p:spPr bwMode="auto">
            <a:xfrm>
              <a:off x="234" y="119"/>
              <a:ext cx="48" cy="14"/>
            </a:xfrm>
            <a:prstGeom prst="rect">
              <a:avLst/>
            </a:prstGeom>
            <a:solidFill>
              <a:srgbClr val="FFFFFF">
                <a:alpha val="0"/>
              </a:srgbClr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4" name="Rectangle 44">
              <a:hlinkClick r:id="rId13" tooltip="DOB"/>
            </p:cNvPr>
            <p:cNvSpPr>
              <a:spLocks noChangeAspect="1" noChangeArrowheads="1"/>
            </p:cNvSpPr>
            <p:nvPr/>
          </p:nvSpPr>
          <p:spPr bwMode="auto">
            <a:xfrm>
              <a:off x="316" y="119"/>
              <a:ext cx="22" cy="14"/>
            </a:xfrm>
            <a:prstGeom prst="rect">
              <a:avLst/>
            </a:prstGeom>
            <a:solidFill>
              <a:srgbClr val="FFFFFF">
                <a:alpha val="0"/>
              </a:srgbClr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5" name="Rectangle 45">
              <a:hlinkClick r:id="rId14" tooltip="Adrian, Elise Friedman"/>
            </p:cNvPr>
            <p:cNvSpPr>
              <a:spLocks noChangeAspect="1" noChangeArrowheads="1"/>
            </p:cNvSpPr>
            <p:nvPr/>
          </p:nvSpPr>
          <p:spPr bwMode="auto">
            <a:xfrm>
              <a:off x="7" y="140"/>
              <a:ext cx="107" cy="14"/>
            </a:xfrm>
            <a:prstGeom prst="rect">
              <a:avLst/>
            </a:prstGeom>
            <a:solidFill>
              <a:srgbClr val="FFFFFF">
                <a:alpha val="0"/>
              </a:srgbClr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6" name="Rectangle 46">
              <a:hlinkClick r:id="rId15" tooltip="Adrian, Eric Dean"/>
            </p:cNvPr>
            <p:cNvSpPr>
              <a:spLocks noChangeAspect="1" noChangeArrowheads="1"/>
            </p:cNvSpPr>
            <p:nvPr/>
          </p:nvSpPr>
          <p:spPr bwMode="auto">
            <a:xfrm>
              <a:off x="7" y="159"/>
              <a:ext cx="84" cy="14"/>
            </a:xfrm>
            <a:prstGeom prst="rect">
              <a:avLst/>
            </a:prstGeom>
            <a:solidFill>
              <a:srgbClr val="FFFFFF">
                <a:alpha val="0"/>
              </a:srgbClr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7" name="Rectangle 47">
              <a:hlinkClick r:id="rId16" tooltip="ANDERSON, RICKEY"/>
            </p:cNvPr>
            <p:cNvSpPr>
              <a:spLocks noChangeAspect="1" noChangeArrowheads="1"/>
            </p:cNvSpPr>
            <p:nvPr/>
          </p:nvSpPr>
          <p:spPr bwMode="auto">
            <a:xfrm>
              <a:off x="7" y="178"/>
              <a:ext cx="100" cy="14"/>
            </a:xfrm>
            <a:prstGeom prst="rect">
              <a:avLst/>
            </a:prstGeom>
            <a:solidFill>
              <a:srgbClr val="FFFFFF">
                <a:alpha val="0"/>
              </a:srgbClr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8" name="Rectangle 48">
              <a:hlinkClick r:id="rId17" tooltip="COY, FRED E"/>
            </p:cNvPr>
            <p:cNvSpPr>
              <a:spLocks noChangeAspect="1" noChangeArrowheads="1"/>
            </p:cNvSpPr>
            <p:nvPr/>
          </p:nvSpPr>
          <p:spPr bwMode="auto">
            <a:xfrm>
              <a:off x="7" y="197"/>
              <a:ext cx="64" cy="14"/>
            </a:xfrm>
            <a:prstGeom prst="rect">
              <a:avLst/>
            </a:prstGeom>
            <a:solidFill>
              <a:srgbClr val="FFFFFF">
                <a:alpha val="0"/>
              </a:srgbClr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9" name="Rectangle 49">
              <a:hlinkClick r:id="rId18" tooltip="Dannenberg, Margaret Ellen"/>
            </p:cNvPr>
            <p:cNvSpPr>
              <a:spLocks noChangeAspect="1" noChangeArrowheads="1"/>
            </p:cNvSpPr>
            <p:nvPr/>
          </p:nvSpPr>
          <p:spPr bwMode="auto">
            <a:xfrm>
              <a:off x="7" y="216"/>
              <a:ext cx="133" cy="14"/>
            </a:xfrm>
            <a:prstGeom prst="rect">
              <a:avLst/>
            </a:prstGeom>
            <a:solidFill>
              <a:srgbClr val="FFFFFF">
                <a:alpha val="0"/>
              </a:srgbClr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0" name="Rectangle 50">
              <a:hlinkClick r:id="rId19" tooltip="Doan, DAVIDALLAN Anhngoc"/>
            </p:cNvPr>
            <p:cNvSpPr>
              <a:spLocks noChangeAspect="1" noChangeArrowheads="1"/>
            </p:cNvSpPr>
            <p:nvPr/>
          </p:nvSpPr>
          <p:spPr bwMode="auto">
            <a:xfrm>
              <a:off x="7" y="235"/>
              <a:ext cx="145" cy="14"/>
            </a:xfrm>
            <a:prstGeom prst="rect">
              <a:avLst/>
            </a:prstGeom>
            <a:solidFill>
              <a:srgbClr val="FFFFFF">
                <a:alpha val="0"/>
              </a:srgbClr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1" name="Rectangle 51">
              <a:hlinkClick r:id="rId20" tooltip="FIAME, Jefferey Lee"/>
            </p:cNvPr>
            <p:cNvSpPr>
              <a:spLocks noChangeAspect="1" noChangeArrowheads="1"/>
            </p:cNvSpPr>
            <p:nvPr/>
          </p:nvSpPr>
          <p:spPr bwMode="auto">
            <a:xfrm>
              <a:off x="7" y="254"/>
              <a:ext cx="98" cy="14"/>
            </a:xfrm>
            <a:prstGeom prst="rect">
              <a:avLst/>
            </a:prstGeom>
            <a:solidFill>
              <a:srgbClr val="FFFFFF">
                <a:alpha val="0"/>
              </a:srgbClr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2" name="Rectangle 52">
              <a:hlinkClick r:id="rId21" tooltip="FOLKERS, Lucas Michael"/>
            </p:cNvPr>
            <p:cNvSpPr>
              <a:spLocks noChangeAspect="1" noChangeArrowheads="1"/>
            </p:cNvSpPr>
            <p:nvPr/>
          </p:nvSpPr>
          <p:spPr bwMode="auto">
            <a:xfrm>
              <a:off x="7" y="273"/>
              <a:ext cx="122" cy="14"/>
            </a:xfrm>
            <a:prstGeom prst="rect">
              <a:avLst/>
            </a:prstGeom>
            <a:solidFill>
              <a:srgbClr val="FFFFFF">
                <a:alpha val="0"/>
              </a:srgbClr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3" name="Rectangle 53">
              <a:hlinkClick r:id="rId22" tooltip="Hansen, Stacey Anne"/>
            </p:cNvPr>
            <p:cNvSpPr>
              <a:spLocks noChangeAspect="1" noChangeArrowheads="1"/>
            </p:cNvSpPr>
            <p:nvPr/>
          </p:nvSpPr>
          <p:spPr bwMode="auto">
            <a:xfrm>
              <a:off x="7" y="292"/>
              <a:ext cx="106" cy="14"/>
            </a:xfrm>
            <a:prstGeom prst="rect">
              <a:avLst/>
            </a:prstGeom>
            <a:solidFill>
              <a:srgbClr val="FFFFFF">
                <a:alpha val="0"/>
              </a:srgbClr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4" name="Rectangle 54">
              <a:hlinkClick r:id="rId23" tooltip="HUNTER, Jessica Manuela"/>
            </p:cNvPr>
            <p:cNvSpPr>
              <a:spLocks noChangeAspect="1" noChangeArrowheads="1"/>
            </p:cNvSpPr>
            <p:nvPr/>
          </p:nvSpPr>
          <p:spPr bwMode="auto">
            <a:xfrm>
              <a:off x="7" y="311"/>
              <a:ext cx="126" cy="14"/>
            </a:xfrm>
            <a:prstGeom prst="rect">
              <a:avLst/>
            </a:prstGeom>
            <a:solidFill>
              <a:srgbClr val="FFFFFF">
                <a:alpha val="0"/>
              </a:srgbClr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5" name="Rectangle 55">
              <a:hlinkClick r:id="rId24"/>
            </p:cNvPr>
            <p:cNvSpPr>
              <a:spLocks noChangeAspect="1" noChangeArrowheads="1"/>
            </p:cNvSpPr>
            <p:nvPr/>
          </p:nvSpPr>
          <p:spPr bwMode="auto">
            <a:xfrm>
              <a:off x="4" y="340"/>
              <a:ext cx="16" cy="7"/>
            </a:xfrm>
            <a:prstGeom prst="rect">
              <a:avLst/>
            </a:prstGeom>
            <a:solidFill>
              <a:srgbClr val="FFFFFF">
                <a:alpha val="0"/>
              </a:srgbClr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6" name="Rectangle 56">
              <a:hlinkClick r:id="rId25" tooltip="2"/>
            </p:cNvPr>
            <p:cNvSpPr>
              <a:spLocks noChangeAspect="1" noChangeArrowheads="1"/>
            </p:cNvSpPr>
            <p:nvPr/>
          </p:nvSpPr>
          <p:spPr bwMode="auto">
            <a:xfrm>
              <a:off x="59" y="340"/>
              <a:ext cx="6" cy="7"/>
            </a:xfrm>
            <a:prstGeom prst="rect">
              <a:avLst/>
            </a:prstGeom>
            <a:solidFill>
              <a:srgbClr val="FFFFFF">
                <a:alpha val="0"/>
              </a:srgbClr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7" name="Rectangle 57">
              <a:hlinkClick r:id="rId26" tooltip="3"/>
            </p:cNvPr>
            <p:cNvSpPr>
              <a:spLocks noChangeAspect="1" noChangeArrowheads="1"/>
            </p:cNvSpPr>
            <p:nvPr/>
          </p:nvSpPr>
          <p:spPr bwMode="auto">
            <a:xfrm>
              <a:off x="68" y="340"/>
              <a:ext cx="6" cy="7"/>
            </a:xfrm>
            <a:prstGeom prst="rect">
              <a:avLst/>
            </a:prstGeom>
            <a:solidFill>
              <a:srgbClr val="FFFFFF">
                <a:alpha val="0"/>
              </a:srgbClr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8" name="Rectangle 58">
              <a:hlinkClick r:id="rId27" tooltip="View All Results"/>
            </p:cNvPr>
            <p:cNvSpPr>
              <a:spLocks noChangeAspect="1" noChangeArrowheads="1"/>
            </p:cNvSpPr>
            <p:nvPr/>
          </p:nvSpPr>
          <p:spPr bwMode="auto">
            <a:xfrm>
              <a:off x="82" y="340"/>
              <a:ext cx="80" cy="7"/>
            </a:xfrm>
            <a:prstGeom prst="rect">
              <a:avLst/>
            </a:prstGeom>
            <a:solidFill>
              <a:srgbClr val="FFFFFF">
                <a:alpha val="0"/>
              </a:srgbClr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39" name="TextBox 58"/>
          <p:cNvSpPr txBox="1">
            <a:spLocks noChangeArrowheads="1"/>
          </p:cNvSpPr>
          <p:nvPr/>
        </p:nvSpPr>
        <p:spPr bwMode="auto">
          <a:xfrm>
            <a:off x="1579563" y="796925"/>
            <a:ext cx="5908675" cy="669925"/>
          </a:xfrm>
          <a:prstGeom prst="rect">
            <a:avLst/>
          </a:prstGeom>
          <a:solidFill>
            <a:srgbClr val="BC5B54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dirty="0"/>
              <a:t>Steps 1-5: Capture Customers, Shops, Processes within the Shops, Capture Shop Personnel</a:t>
            </a:r>
          </a:p>
        </p:txBody>
      </p:sp>
      <p:sp>
        <p:nvSpPr>
          <p:cNvPr id="140" name="Rectangle 61"/>
          <p:cNvSpPr>
            <a:spLocks noChangeArrowheads="1"/>
          </p:cNvSpPr>
          <p:nvPr/>
        </p:nvSpPr>
        <p:spPr bwMode="auto">
          <a:xfrm>
            <a:off x="1957388" y="54864"/>
            <a:ext cx="586581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 b="1" dirty="0">
                <a:solidFill>
                  <a:srgbClr val="660033"/>
                </a:solidFill>
                <a:latin typeface="+mj-lt"/>
                <a:ea typeface="+mj-ea"/>
                <a:cs typeface="+mj-cs"/>
              </a:rPr>
              <a:t>CMS 900 / ISR </a:t>
            </a:r>
            <a:r>
              <a:rPr lang="en-US" sz="2400" b="1" dirty="0" smtClean="0">
                <a:solidFill>
                  <a:srgbClr val="660033"/>
                </a:solidFill>
                <a:latin typeface="+mj-lt"/>
                <a:ea typeface="+mj-ea"/>
                <a:cs typeface="+mj-cs"/>
              </a:rPr>
              <a:t>953-04</a:t>
            </a:r>
            <a:r>
              <a:rPr lang="en-US" sz="2400" b="1" dirty="0">
                <a:solidFill>
                  <a:srgbClr val="660033"/>
                </a:solidFill>
                <a:latin typeface="+mj-lt"/>
                <a:ea typeface="+mj-ea"/>
                <a:cs typeface="+mj-cs"/>
              </a:rPr>
              <a:t>: Samples ≥ OEL</a:t>
            </a:r>
          </a:p>
        </p:txBody>
      </p:sp>
      <p:pic>
        <p:nvPicPr>
          <p:cNvPr id="87" name="Picture 86" descr="Picture11.png"/>
          <p:cNvPicPr>
            <a:picLocks noChangeAspect="1"/>
          </p:cNvPicPr>
          <p:nvPr/>
        </p:nvPicPr>
        <p:blipFill>
          <a:blip r:embed="rId28" cstate="print"/>
          <a:stretch>
            <a:fillRect/>
          </a:stretch>
        </p:blipFill>
        <p:spPr>
          <a:xfrm>
            <a:off x="3578879" y="1580513"/>
            <a:ext cx="2182188" cy="5894345"/>
          </a:xfrm>
          <a:prstGeom prst="rect">
            <a:avLst/>
          </a:prstGeom>
        </p:spPr>
      </p:pic>
      <p:pic>
        <p:nvPicPr>
          <p:cNvPr id="85" name="Picture 84" descr="Picture1.jpg"/>
          <p:cNvPicPr>
            <a:picLocks noChangeAspect="1"/>
          </p:cNvPicPr>
          <p:nvPr/>
        </p:nvPicPr>
        <p:blipFill>
          <a:blip r:embed="rId29" cstate="print"/>
          <a:stretch>
            <a:fillRect/>
          </a:stretch>
        </p:blipFill>
        <p:spPr>
          <a:xfrm>
            <a:off x="5878565" y="1946801"/>
            <a:ext cx="3736848" cy="516331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/>
          <p:cNvSpPr>
            <a:spLocks noGrp="1"/>
          </p:cNvSpPr>
          <p:nvPr>
            <p:ph type="title"/>
          </p:nvPr>
        </p:nvSpPr>
        <p:spPr>
          <a:xfrm>
            <a:off x="479425" y="827088"/>
            <a:ext cx="8642350" cy="755650"/>
          </a:xfrm>
        </p:spPr>
        <p:txBody>
          <a:bodyPr/>
          <a:lstStyle/>
          <a:p>
            <a:pPr eaLnBrk="1" hangingPunct="1"/>
            <a:r>
              <a:rPr lang="en-US" sz="4000" dirty="0" smtClean="0">
                <a:solidFill>
                  <a:schemeClr val="tx1"/>
                </a:solidFill>
              </a:rPr>
              <a:t/>
            </a:r>
            <a:br>
              <a:rPr lang="en-US" sz="4000" dirty="0" smtClean="0">
                <a:solidFill>
                  <a:schemeClr val="tx1"/>
                </a:solidFill>
              </a:rPr>
            </a:br>
            <a:endParaRPr lang="en-US" dirty="0" smtClean="0"/>
          </a:p>
        </p:txBody>
      </p:sp>
      <p:grpSp>
        <p:nvGrpSpPr>
          <p:cNvPr id="2" name="Group 2"/>
          <p:cNvGrpSpPr>
            <a:grpSpLocks noChangeAspect="1"/>
          </p:cNvGrpSpPr>
          <p:nvPr/>
        </p:nvGrpSpPr>
        <p:grpSpPr bwMode="auto">
          <a:xfrm>
            <a:off x="2524306" y="2061663"/>
            <a:ext cx="6674211" cy="3885441"/>
            <a:chOff x="191" y="156"/>
            <a:chExt cx="505" cy="294"/>
          </a:xfrm>
        </p:grpSpPr>
        <p:sp>
          <p:nvSpPr>
            <p:cNvPr id="16" name="Rectangle 4">
              <a:hlinkClick r:id="rId3"/>
            </p:cNvPr>
            <p:cNvSpPr>
              <a:spLocks noChangeAspect="1" noChangeArrowheads="1"/>
            </p:cNvSpPr>
            <p:nvPr/>
          </p:nvSpPr>
          <p:spPr bwMode="auto">
            <a:xfrm>
              <a:off x="191" y="156"/>
              <a:ext cx="16" cy="25"/>
            </a:xfrm>
            <a:prstGeom prst="rect">
              <a:avLst/>
            </a:prstGeom>
            <a:solidFill>
              <a:srgbClr val="FFFFFF">
                <a:alpha val="0"/>
              </a:srgbClr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" name="Rectangle 5">
              <a:hlinkClick r:id="rId4"/>
            </p:cNvPr>
            <p:cNvSpPr>
              <a:spLocks noChangeAspect="1" noChangeArrowheads="1"/>
            </p:cNvSpPr>
            <p:nvPr/>
          </p:nvSpPr>
          <p:spPr bwMode="auto">
            <a:xfrm>
              <a:off x="191" y="186"/>
              <a:ext cx="16" cy="25"/>
            </a:xfrm>
            <a:prstGeom prst="rect">
              <a:avLst/>
            </a:prstGeom>
            <a:solidFill>
              <a:srgbClr val="FFFFFF">
                <a:alpha val="0"/>
              </a:srgbClr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" name="Rectangle 6">
              <a:hlinkClick r:id="rId5" tooltip=" "/>
            </p:cNvPr>
            <p:cNvSpPr>
              <a:spLocks noChangeAspect="1" noChangeArrowheads="1"/>
            </p:cNvSpPr>
            <p:nvPr/>
          </p:nvSpPr>
          <p:spPr bwMode="auto">
            <a:xfrm>
              <a:off x="680" y="334"/>
              <a:ext cx="16" cy="16"/>
            </a:xfrm>
            <a:prstGeom prst="rect">
              <a:avLst/>
            </a:prstGeom>
            <a:solidFill>
              <a:srgbClr val="FFFFFF">
                <a:alpha val="0"/>
              </a:srgbClr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" name="Rectangle 7">
              <a:hlinkClick r:id="rId6" tooltip=" "/>
            </p:cNvPr>
            <p:cNvSpPr>
              <a:spLocks noChangeAspect="1" noChangeArrowheads="1"/>
            </p:cNvSpPr>
            <p:nvPr/>
          </p:nvSpPr>
          <p:spPr bwMode="auto">
            <a:xfrm>
              <a:off x="475" y="382"/>
              <a:ext cx="16" cy="16"/>
            </a:xfrm>
            <a:prstGeom prst="rect">
              <a:avLst/>
            </a:prstGeom>
            <a:solidFill>
              <a:srgbClr val="FFFFFF">
                <a:alpha val="0"/>
              </a:srgbClr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" name="Rectangle 8">
              <a:hlinkClick r:id="rId6" tooltip=" "/>
            </p:cNvPr>
            <p:cNvSpPr>
              <a:spLocks noChangeAspect="1" noChangeArrowheads="1"/>
            </p:cNvSpPr>
            <p:nvPr/>
          </p:nvSpPr>
          <p:spPr bwMode="auto">
            <a:xfrm>
              <a:off x="491" y="384"/>
              <a:ext cx="3" cy="19"/>
            </a:xfrm>
            <a:prstGeom prst="rect">
              <a:avLst/>
            </a:prstGeom>
            <a:solidFill>
              <a:srgbClr val="FFFFFF">
                <a:alpha val="0"/>
              </a:srgbClr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" name="Rectangle 9">
              <a:hlinkClick r:id="rId7" tooltip=" "/>
            </p:cNvPr>
            <p:cNvSpPr>
              <a:spLocks noChangeAspect="1" noChangeArrowheads="1"/>
            </p:cNvSpPr>
            <p:nvPr/>
          </p:nvSpPr>
          <p:spPr bwMode="auto">
            <a:xfrm>
              <a:off x="637" y="382"/>
              <a:ext cx="16" cy="16"/>
            </a:xfrm>
            <a:prstGeom prst="rect">
              <a:avLst/>
            </a:prstGeom>
            <a:solidFill>
              <a:srgbClr val="FFFFFF">
                <a:alpha val="0"/>
              </a:srgbClr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" name="Rectangle 10">
              <a:hlinkClick r:id="rId7" tooltip=" "/>
            </p:cNvPr>
            <p:cNvSpPr>
              <a:spLocks noChangeAspect="1" noChangeArrowheads="1"/>
            </p:cNvSpPr>
            <p:nvPr/>
          </p:nvSpPr>
          <p:spPr bwMode="auto">
            <a:xfrm>
              <a:off x="653" y="384"/>
              <a:ext cx="3" cy="19"/>
            </a:xfrm>
            <a:prstGeom prst="rect">
              <a:avLst/>
            </a:prstGeom>
            <a:solidFill>
              <a:srgbClr val="FFFFFF">
                <a:alpha val="0"/>
              </a:srgbClr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" name="Rectangle 11">
              <a:hlinkClick r:id="rId8" tooltip=" "/>
            </p:cNvPr>
            <p:cNvSpPr>
              <a:spLocks noChangeAspect="1" noChangeArrowheads="1"/>
            </p:cNvSpPr>
            <p:nvPr/>
          </p:nvSpPr>
          <p:spPr bwMode="auto">
            <a:xfrm>
              <a:off x="680" y="434"/>
              <a:ext cx="16" cy="16"/>
            </a:xfrm>
            <a:prstGeom prst="rect">
              <a:avLst/>
            </a:prstGeom>
            <a:solidFill>
              <a:srgbClr val="FFFFFF">
                <a:alpha val="0"/>
              </a:srgbClr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17" name="TextBox 34"/>
          <p:cNvSpPr txBox="1">
            <a:spLocks noChangeArrowheads="1"/>
          </p:cNvSpPr>
          <p:nvPr/>
        </p:nvSpPr>
        <p:spPr bwMode="auto">
          <a:xfrm>
            <a:off x="1611313" y="784225"/>
            <a:ext cx="6419850" cy="381000"/>
          </a:xfrm>
          <a:prstGeom prst="rect">
            <a:avLst/>
          </a:prstGeom>
          <a:solidFill>
            <a:srgbClr val="BC5B54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/>
              <a:t>Step 5: Relate Shop Personnel to Processes they Perform</a:t>
            </a:r>
          </a:p>
        </p:txBody>
      </p:sp>
      <p:sp>
        <p:nvSpPr>
          <p:cNvPr id="118" name="Rectangle 37"/>
          <p:cNvSpPr>
            <a:spLocks noChangeArrowheads="1"/>
          </p:cNvSpPr>
          <p:nvPr/>
        </p:nvSpPr>
        <p:spPr bwMode="auto">
          <a:xfrm>
            <a:off x="1566863" y="58056"/>
            <a:ext cx="625633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 b="1" dirty="0">
                <a:solidFill>
                  <a:srgbClr val="660033"/>
                </a:solidFill>
                <a:latin typeface="+mj-lt"/>
                <a:ea typeface="+mj-ea"/>
                <a:cs typeface="+mj-cs"/>
              </a:rPr>
              <a:t>CMS 900 / ISR </a:t>
            </a:r>
            <a:r>
              <a:rPr lang="en-US" sz="2400" b="1" dirty="0" smtClean="0">
                <a:solidFill>
                  <a:srgbClr val="660033"/>
                </a:solidFill>
                <a:latin typeface="+mj-lt"/>
                <a:ea typeface="+mj-ea"/>
                <a:cs typeface="+mj-cs"/>
              </a:rPr>
              <a:t>953-04</a:t>
            </a:r>
            <a:r>
              <a:rPr lang="en-US" sz="2400" b="1" dirty="0">
                <a:solidFill>
                  <a:srgbClr val="660033"/>
                </a:solidFill>
                <a:latin typeface="+mj-lt"/>
                <a:ea typeface="+mj-ea"/>
                <a:cs typeface="+mj-cs"/>
              </a:rPr>
              <a:t>: BZ Samples ≥ OEL</a:t>
            </a:r>
          </a:p>
        </p:txBody>
      </p:sp>
      <p:pic>
        <p:nvPicPr>
          <p:cNvPr id="50" name="Content Placeholder 49" descr="Picture2.png"/>
          <p:cNvPicPr>
            <a:picLocks noGrp="1" noChangeAspect="1"/>
          </p:cNvPicPr>
          <p:nvPr>
            <p:ph idx="1"/>
          </p:nvPr>
        </p:nvPicPr>
        <p:blipFill>
          <a:blip r:embed="rId9" cstate="print"/>
          <a:stretch>
            <a:fillRect/>
          </a:stretch>
        </p:blipFill>
        <p:spPr>
          <a:xfrm>
            <a:off x="464862" y="1297444"/>
            <a:ext cx="8780734" cy="6066244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/>
          <p:cNvSpPr>
            <a:spLocks noGrp="1"/>
          </p:cNvSpPr>
          <p:nvPr>
            <p:ph type="title"/>
          </p:nvPr>
        </p:nvSpPr>
        <p:spPr>
          <a:xfrm>
            <a:off x="479425" y="827088"/>
            <a:ext cx="8642350" cy="755650"/>
          </a:xfrm>
        </p:spPr>
        <p:txBody>
          <a:bodyPr/>
          <a:lstStyle/>
          <a:p>
            <a:pPr eaLnBrk="1" hangingPunct="1"/>
            <a:r>
              <a:rPr lang="en-US" sz="4000" dirty="0" smtClean="0">
                <a:solidFill>
                  <a:schemeClr val="tx1"/>
                </a:solidFill>
              </a:rPr>
              <a:t/>
            </a:r>
            <a:br>
              <a:rPr lang="en-US" sz="4000" dirty="0" smtClean="0">
                <a:solidFill>
                  <a:schemeClr val="tx1"/>
                </a:solidFill>
              </a:rPr>
            </a:br>
            <a:endParaRPr lang="en-US" dirty="0" smtClean="0"/>
          </a:p>
        </p:txBody>
      </p:sp>
      <p:pic>
        <p:nvPicPr>
          <p:cNvPr id="85" name="Content Placeholder 84" descr="Picture15.pn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227377" y="1166813"/>
            <a:ext cx="3346468" cy="5451701"/>
          </a:xfrm>
        </p:spPr>
      </p:pic>
      <p:grpSp>
        <p:nvGrpSpPr>
          <p:cNvPr id="76" name="Group 53"/>
          <p:cNvGrpSpPr>
            <a:grpSpLocks noChangeAspect="1"/>
          </p:cNvGrpSpPr>
          <p:nvPr/>
        </p:nvGrpSpPr>
        <p:grpSpPr bwMode="auto">
          <a:xfrm>
            <a:off x="3251200" y="1248910"/>
            <a:ext cx="3460750" cy="1682750"/>
            <a:chOff x="0" y="0"/>
            <a:chExt cx="224" cy="109"/>
          </a:xfrm>
        </p:grpSpPr>
        <p:pic>
          <p:nvPicPr>
            <p:cNvPr id="77" name="Picture 54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0" y="0"/>
              <a:ext cx="224" cy="10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78" name="Rectangle 55">
              <a:hlinkClick r:id="rId5" tooltip="Control Description "/>
            </p:cNvPr>
            <p:cNvSpPr>
              <a:spLocks noChangeAspect="1" noChangeArrowheads="1"/>
            </p:cNvSpPr>
            <p:nvPr/>
          </p:nvSpPr>
          <p:spPr bwMode="auto">
            <a:xfrm>
              <a:off x="61" y="57"/>
              <a:ext cx="107" cy="15"/>
            </a:xfrm>
            <a:prstGeom prst="rect">
              <a:avLst/>
            </a:prstGeom>
            <a:solidFill>
              <a:srgbClr val="FFFFFF">
                <a:alpha val="0"/>
              </a:srgbClr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9" name="Rectangle 56">
              <a:hlinkClick r:id="rId5" tooltip="Control Description "/>
            </p:cNvPr>
            <p:cNvSpPr>
              <a:spLocks noChangeAspect="1" noChangeArrowheads="1"/>
            </p:cNvSpPr>
            <p:nvPr/>
          </p:nvSpPr>
          <p:spPr bwMode="auto">
            <a:xfrm>
              <a:off x="168" y="57"/>
              <a:ext cx="3" cy="15"/>
            </a:xfrm>
            <a:prstGeom prst="rect">
              <a:avLst/>
            </a:prstGeom>
            <a:solidFill>
              <a:srgbClr val="FFFFFF">
                <a:alpha val="0"/>
              </a:srgbClr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0" name="Rectangle 57">
              <a:hlinkClick r:id="rId5" tooltip="Control Description "/>
            </p:cNvPr>
            <p:cNvSpPr>
              <a:spLocks noChangeAspect="1" noChangeArrowheads="1"/>
            </p:cNvSpPr>
            <p:nvPr/>
          </p:nvSpPr>
          <p:spPr bwMode="auto">
            <a:xfrm>
              <a:off x="171" y="60"/>
              <a:ext cx="9" cy="8"/>
            </a:xfrm>
            <a:prstGeom prst="rect">
              <a:avLst/>
            </a:prstGeom>
            <a:solidFill>
              <a:srgbClr val="FFFFFF">
                <a:alpha val="0"/>
              </a:srgbClr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1" name="Rectangle 58">
              <a:hlinkClick r:id="rId6" tooltip="Ventilation Control Parent Description"/>
            </p:cNvPr>
            <p:cNvSpPr>
              <a:spLocks noChangeAspect="1" noChangeArrowheads="1"/>
            </p:cNvSpPr>
            <p:nvPr/>
          </p:nvSpPr>
          <p:spPr bwMode="auto">
            <a:xfrm>
              <a:off x="223" y="57"/>
              <a:ext cx="1" cy="14"/>
            </a:xfrm>
            <a:prstGeom prst="rect">
              <a:avLst/>
            </a:prstGeom>
            <a:solidFill>
              <a:srgbClr val="FFFFFF">
                <a:alpha val="0"/>
              </a:srgbClr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" name="Rectangle 59">
              <a:hlinkClick r:id="rId7" tooltip="Orange curtain"/>
            </p:cNvPr>
            <p:cNvSpPr>
              <a:spLocks noChangeAspect="1" noChangeArrowheads="1"/>
            </p:cNvSpPr>
            <p:nvPr/>
          </p:nvSpPr>
          <p:spPr bwMode="auto">
            <a:xfrm>
              <a:off x="60" y="81"/>
              <a:ext cx="72" cy="14"/>
            </a:xfrm>
            <a:prstGeom prst="rect">
              <a:avLst/>
            </a:prstGeom>
            <a:solidFill>
              <a:srgbClr val="FFFFFF">
                <a:alpha val="0"/>
              </a:srgbClr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" name="Group 2"/>
          <p:cNvGrpSpPr>
            <a:grpSpLocks noChangeAspect="1"/>
          </p:cNvGrpSpPr>
          <p:nvPr/>
        </p:nvGrpSpPr>
        <p:grpSpPr bwMode="auto">
          <a:xfrm>
            <a:off x="2524306" y="2061663"/>
            <a:ext cx="6674211" cy="3885441"/>
            <a:chOff x="191" y="156"/>
            <a:chExt cx="505" cy="294"/>
          </a:xfrm>
        </p:grpSpPr>
        <p:sp>
          <p:nvSpPr>
            <p:cNvPr id="16" name="Rectangle 4">
              <a:hlinkClick r:id="rId8"/>
            </p:cNvPr>
            <p:cNvSpPr>
              <a:spLocks noChangeAspect="1" noChangeArrowheads="1"/>
            </p:cNvSpPr>
            <p:nvPr/>
          </p:nvSpPr>
          <p:spPr bwMode="auto">
            <a:xfrm>
              <a:off x="191" y="156"/>
              <a:ext cx="16" cy="25"/>
            </a:xfrm>
            <a:prstGeom prst="rect">
              <a:avLst/>
            </a:prstGeom>
            <a:solidFill>
              <a:srgbClr val="FFFFFF">
                <a:alpha val="0"/>
              </a:srgbClr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" name="Rectangle 5">
              <a:hlinkClick r:id="rId9"/>
            </p:cNvPr>
            <p:cNvSpPr>
              <a:spLocks noChangeAspect="1" noChangeArrowheads="1"/>
            </p:cNvSpPr>
            <p:nvPr/>
          </p:nvSpPr>
          <p:spPr bwMode="auto">
            <a:xfrm>
              <a:off x="191" y="186"/>
              <a:ext cx="16" cy="25"/>
            </a:xfrm>
            <a:prstGeom prst="rect">
              <a:avLst/>
            </a:prstGeom>
            <a:solidFill>
              <a:srgbClr val="FFFFFF">
                <a:alpha val="0"/>
              </a:srgbClr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" name="Rectangle 6">
              <a:hlinkClick r:id="rId10" tooltip=" "/>
            </p:cNvPr>
            <p:cNvSpPr>
              <a:spLocks noChangeAspect="1" noChangeArrowheads="1"/>
            </p:cNvSpPr>
            <p:nvPr/>
          </p:nvSpPr>
          <p:spPr bwMode="auto">
            <a:xfrm>
              <a:off x="680" y="334"/>
              <a:ext cx="16" cy="16"/>
            </a:xfrm>
            <a:prstGeom prst="rect">
              <a:avLst/>
            </a:prstGeom>
            <a:solidFill>
              <a:srgbClr val="FFFFFF">
                <a:alpha val="0"/>
              </a:srgbClr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" name="Rectangle 7">
              <a:hlinkClick r:id="rId11" tooltip=" "/>
            </p:cNvPr>
            <p:cNvSpPr>
              <a:spLocks noChangeAspect="1" noChangeArrowheads="1"/>
            </p:cNvSpPr>
            <p:nvPr/>
          </p:nvSpPr>
          <p:spPr bwMode="auto">
            <a:xfrm>
              <a:off x="475" y="382"/>
              <a:ext cx="16" cy="16"/>
            </a:xfrm>
            <a:prstGeom prst="rect">
              <a:avLst/>
            </a:prstGeom>
            <a:solidFill>
              <a:srgbClr val="FFFFFF">
                <a:alpha val="0"/>
              </a:srgbClr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" name="Rectangle 8">
              <a:hlinkClick r:id="rId11" tooltip=" "/>
            </p:cNvPr>
            <p:cNvSpPr>
              <a:spLocks noChangeAspect="1" noChangeArrowheads="1"/>
            </p:cNvSpPr>
            <p:nvPr/>
          </p:nvSpPr>
          <p:spPr bwMode="auto">
            <a:xfrm>
              <a:off x="491" y="384"/>
              <a:ext cx="3" cy="19"/>
            </a:xfrm>
            <a:prstGeom prst="rect">
              <a:avLst/>
            </a:prstGeom>
            <a:solidFill>
              <a:srgbClr val="FFFFFF">
                <a:alpha val="0"/>
              </a:srgbClr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" name="Rectangle 9">
              <a:hlinkClick r:id="rId12" tooltip=" "/>
            </p:cNvPr>
            <p:cNvSpPr>
              <a:spLocks noChangeAspect="1" noChangeArrowheads="1"/>
            </p:cNvSpPr>
            <p:nvPr/>
          </p:nvSpPr>
          <p:spPr bwMode="auto">
            <a:xfrm>
              <a:off x="637" y="382"/>
              <a:ext cx="16" cy="16"/>
            </a:xfrm>
            <a:prstGeom prst="rect">
              <a:avLst/>
            </a:prstGeom>
            <a:solidFill>
              <a:srgbClr val="FFFFFF">
                <a:alpha val="0"/>
              </a:srgbClr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" name="Rectangle 10">
              <a:hlinkClick r:id="rId12" tooltip=" "/>
            </p:cNvPr>
            <p:cNvSpPr>
              <a:spLocks noChangeAspect="1" noChangeArrowheads="1"/>
            </p:cNvSpPr>
            <p:nvPr/>
          </p:nvSpPr>
          <p:spPr bwMode="auto">
            <a:xfrm>
              <a:off x="653" y="384"/>
              <a:ext cx="3" cy="19"/>
            </a:xfrm>
            <a:prstGeom prst="rect">
              <a:avLst/>
            </a:prstGeom>
            <a:solidFill>
              <a:srgbClr val="FFFFFF">
                <a:alpha val="0"/>
              </a:srgbClr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" name="Rectangle 11">
              <a:hlinkClick r:id="rId13" tooltip=" "/>
            </p:cNvPr>
            <p:cNvSpPr>
              <a:spLocks noChangeAspect="1" noChangeArrowheads="1"/>
            </p:cNvSpPr>
            <p:nvPr/>
          </p:nvSpPr>
          <p:spPr bwMode="auto">
            <a:xfrm>
              <a:off x="680" y="434"/>
              <a:ext cx="16" cy="16"/>
            </a:xfrm>
            <a:prstGeom prst="rect">
              <a:avLst/>
            </a:prstGeom>
            <a:solidFill>
              <a:srgbClr val="FFFFFF">
                <a:alpha val="0"/>
              </a:srgbClr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58" name="Group 35"/>
          <p:cNvGrpSpPr>
            <a:grpSpLocks noChangeAspect="1"/>
          </p:cNvGrpSpPr>
          <p:nvPr/>
        </p:nvGrpSpPr>
        <p:grpSpPr bwMode="auto">
          <a:xfrm>
            <a:off x="3332163" y="2887663"/>
            <a:ext cx="6269037" cy="3629025"/>
            <a:chOff x="0" y="0"/>
            <a:chExt cx="368" cy="213"/>
          </a:xfrm>
        </p:grpSpPr>
        <p:pic>
          <p:nvPicPr>
            <p:cNvPr id="59" name="Picture 36"/>
            <p:cNvPicPr>
              <a:picLocks noChangeAspect="1" noChangeArrowheads="1"/>
            </p:cNvPicPr>
            <p:nvPr/>
          </p:nvPicPr>
          <p:blipFill>
            <a:blip r:embed="rId14" cstate="print"/>
            <a:srcRect/>
            <a:stretch>
              <a:fillRect/>
            </a:stretch>
          </p:blipFill>
          <p:spPr bwMode="auto">
            <a:xfrm>
              <a:off x="0" y="0"/>
              <a:ext cx="368" cy="2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60" name="Rectangle 37">
              <a:hlinkClick r:id="rId15" tooltip="Hazards Controlled "/>
            </p:cNvPr>
            <p:cNvSpPr>
              <a:spLocks noChangeAspect="1" noChangeArrowheads="1"/>
            </p:cNvSpPr>
            <p:nvPr/>
          </p:nvSpPr>
          <p:spPr bwMode="auto">
            <a:xfrm>
              <a:off x="96" y="29"/>
              <a:ext cx="105" cy="15"/>
            </a:xfrm>
            <a:prstGeom prst="rect">
              <a:avLst/>
            </a:prstGeom>
            <a:solidFill>
              <a:srgbClr val="FFFFFF">
                <a:alpha val="0"/>
              </a:srgbClr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" name="Rectangle 38">
              <a:hlinkClick r:id="rId15" tooltip="Hazards Controlled "/>
            </p:cNvPr>
            <p:cNvSpPr>
              <a:spLocks noChangeAspect="1" noChangeArrowheads="1"/>
            </p:cNvSpPr>
            <p:nvPr/>
          </p:nvSpPr>
          <p:spPr bwMode="auto">
            <a:xfrm>
              <a:off x="201" y="29"/>
              <a:ext cx="3" cy="15"/>
            </a:xfrm>
            <a:prstGeom prst="rect">
              <a:avLst/>
            </a:prstGeom>
            <a:solidFill>
              <a:srgbClr val="FFFFFF">
                <a:alpha val="0"/>
              </a:srgbClr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2" name="Rectangle 39">
              <a:hlinkClick r:id="rId16" tooltip=" "/>
            </p:cNvPr>
            <p:cNvSpPr>
              <a:spLocks noChangeAspect="1" noChangeArrowheads="1"/>
            </p:cNvSpPr>
            <p:nvPr/>
          </p:nvSpPr>
          <p:spPr bwMode="auto">
            <a:xfrm>
              <a:off x="283" y="51"/>
              <a:ext cx="16" cy="16"/>
            </a:xfrm>
            <a:prstGeom prst="rect">
              <a:avLst/>
            </a:prstGeom>
            <a:solidFill>
              <a:srgbClr val="FFFFFF">
                <a:alpha val="0"/>
              </a:srgbClr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3" name="Rectangle 40">
              <a:hlinkClick r:id="rId16" tooltip=" "/>
            </p:cNvPr>
            <p:cNvSpPr>
              <a:spLocks noChangeAspect="1" noChangeArrowheads="1"/>
            </p:cNvSpPr>
            <p:nvPr/>
          </p:nvSpPr>
          <p:spPr bwMode="auto">
            <a:xfrm>
              <a:off x="299" y="50"/>
              <a:ext cx="3" cy="19"/>
            </a:xfrm>
            <a:prstGeom prst="rect">
              <a:avLst/>
            </a:prstGeom>
            <a:solidFill>
              <a:srgbClr val="FFFFFF">
                <a:alpha val="0"/>
              </a:srgbClr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4" name="Rectangle 41">
              <a:hlinkClick r:id="rId17" tooltip=" "/>
            </p:cNvPr>
            <p:cNvSpPr>
              <a:spLocks noChangeAspect="1" noChangeArrowheads="1"/>
            </p:cNvSpPr>
            <p:nvPr/>
          </p:nvSpPr>
          <p:spPr bwMode="auto">
            <a:xfrm>
              <a:off x="313" y="76"/>
              <a:ext cx="16" cy="16"/>
            </a:xfrm>
            <a:prstGeom prst="rect">
              <a:avLst/>
            </a:prstGeom>
            <a:solidFill>
              <a:srgbClr val="FFFFFF">
                <a:alpha val="0"/>
              </a:srgbClr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5" name="Rectangle 42">
              <a:hlinkClick r:id="rId17" tooltip=" "/>
            </p:cNvPr>
            <p:cNvSpPr>
              <a:spLocks noChangeAspect="1" noChangeArrowheads="1"/>
            </p:cNvSpPr>
            <p:nvPr/>
          </p:nvSpPr>
          <p:spPr bwMode="auto">
            <a:xfrm>
              <a:off x="329" y="75"/>
              <a:ext cx="3" cy="19"/>
            </a:xfrm>
            <a:prstGeom prst="rect">
              <a:avLst/>
            </a:prstGeom>
            <a:solidFill>
              <a:srgbClr val="FFFFFF">
                <a:alpha val="0"/>
              </a:srgbClr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6" name="Rectangle 43">
              <a:hlinkClick r:id="rId18" tooltip=" "/>
            </p:cNvPr>
            <p:cNvSpPr>
              <a:spLocks noChangeAspect="1" noChangeArrowheads="1"/>
            </p:cNvSpPr>
            <p:nvPr/>
          </p:nvSpPr>
          <p:spPr bwMode="auto">
            <a:xfrm>
              <a:off x="192" y="101"/>
              <a:ext cx="16" cy="16"/>
            </a:xfrm>
            <a:prstGeom prst="rect">
              <a:avLst/>
            </a:prstGeom>
            <a:solidFill>
              <a:srgbClr val="FFFFFF">
                <a:alpha val="0"/>
              </a:srgbClr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7" name="Rectangle 44">
              <a:hlinkClick r:id="rId18" tooltip=" "/>
            </p:cNvPr>
            <p:cNvSpPr>
              <a:spLocks noChangeAspect="1" noChangeArrowheads="1"/>
            </p:cNvSpPr>
            <p:nvPr/>
          </p:nvSpPr>
          <p:spPr bwMode="auto">
            <a:xfrm>
              <a:off x="208" y="100"/>
              <a:ext cx="3" cy="19"/>
            </a:xfrm>
            <a:prstGeom prst="rect">
              <a:avLst/>
            </a:prstGeom>
            <a:solidFill>
              <a:srgbClr val="FFFFFF">
                <a:alpha val="0"/>
              </a:srgbClr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8" name="Rectangle 45">
              <a:hlinkClick r:id="rId19" tooltip=" "/>
            </p:cNvPr>
            <p:cNvSpPr>
              <a:spLocks noChangeAspect="1" noChangeArrowheads="1"/>
            </p:cNvSpPr>
            <p:nvPr/>
          </p:nvSpPr>
          <p:spPr bwMode="auto">
            <a:xfrm>
              <a:off x="279" y="126"/>
              <a:ext cx="16" cy="16"/>
            </a:xfrm>
            <a:prstGeom prst="rect">
              <a:avLst/>
            </a:prstGeom>
            <a:solidFill>
              <a:srgbClr val="FFFFFF">
                <a:alpha val="0"/>
              </a:srgbClr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9" name="Rectangle 46">
              <a:hlinkClick r:id="rId19" tooltip=" "/>
            </p:cNvPr>
            <p:cNvSpPr>
              <a:spLocks noChangeAspect="1" noChangeArrowheads="1"/>
            </p:cNvSpPr>
            <p:nvPr/>
          </p:nvSpPr>
          <p:spPr bwMode="auto">
            <a:xfrm>
              <a:off x="295" y="125"/>
              <a:ext cx="3" cy="19"/>
            </a:xfrm>
            <a:prstGeom prst="rect">
              <a:avLst/>
            </a:prstGeom>
            <a:solidFill>
              <a:srgbClr val="FFFFFF">
                <a:alpha val="0"/>
              </a:srgbClr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0" name="Rectangle 47">
              <a:hlinkClick r:id="rId20" tooltip=" "/>
            </p:cNvPr>
            <p:cNvSpPr>
              <a:spLocks noChangeAspect="1" noChangeArrowheads="1"/>
            </p:cNvSpPr>
            <p:nvPr/>
          </p:nvSpPr>
          <p:spPr bwMode="auto">
            <a:xfrm>
              <a:off x="277" y="151"/>
              <a:ext cx="16" cy="16"/>
            </a:xfrm>
            <a:prstGeom prst="rect">
              <a:avLst/>
            </a:prstGeom>
            <a:solidFill>
              <a:srgbClr val="FFFFFF">
                <a:alpha val="0"/>
              </a:srgbClr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1" name="Rectangle 48">
              <a:hlinkClick r:id="rId20" tooltip=" "/>
            </p:cNvPr>
            <p:cNvSpPr>
              <a:spLocks noChangeAspect="1" noChangeArrowheads="1"/>
            </p:cNvSpPr>
            <p:nvPr/>
          </p:nvSpPr>
          <p:spPr bwMode="auto">
            <a:xfrm>
              <a:off x="293" y="150"/>
              <a:ext cx="3" cy="19"/>
            </a:xfrm>
            <a:prstGeom prst="rect">
              <a:avLst/>
            </a:prstGeom>
            <a:solidFill>
              <a:srgbClr val="FFFFFF">
                <a:alpha val="0"/>
              </a:srgbClr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2" name="Rectangle 49">
              <a:hlinkClick r:id="rId21" tooltip=" "/>
            </p:cNvPr>
            <p:cNvSpPr>
              <a:spLocks noChangeAspect="1" noChangeArrowheads="1"/>
            </p:cNvSpPr>
            <p:nvPr/>
          </p:nvSpPr>
          <p:spPr bwMode="auto">
            <a:xfrm>
              <a:off x="175" y="176"/>
              <a:ext cx="16" cy="16"/>
            </a:xfrm>
            <a:prstGeom prst="rect">
              <a:avLst/>
            </a:prstGeom>
            <a:solidFill>
              <a:srgbClr val="FFFFFF">
                <a:alpha val="0"/>
              </a:srgbClr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3" name="Rectangle 50">
              <a:hlinkClick r:id="rId21" tooltip=" "/>
            </p:cNvPr>
            <p:cNvSpPr>
              <a:spLocks noChangeAspect="1" noChangeArrowheads="1"/>
            </p:cNvSpPr>
            <p:nvPr/>
          </p:nvSpPr>
          <p:spPr bwMode="auto">
            <a:xfrm>
              <a:off x="191" y="175"/>
              <a:ext cx="3" cy="19"/>
            </a:xfrm>
            <a:prstGeom prst="rect">
              <a:avLst/>
            </a:prstGeom>
            <a:solidFill>
              <a:srgbClr val="FFFFFF">
                <a:alpha val="0"/>
              </a:srgbClr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4" name="Rectangle 51">
              <a:hlinkClick r:id="rId22" tooltip=" "/>
            </p:cNvPr>
            <p:cNvSpPr>
              <a:spLocks noChangeAspect="1" noChangeArrowheads="1"/>
            </p:cNvSpPr>
            <p:nvPr/>
          </p:nvSpPr>
          <p:spPr bwMode="auto">
            <a:xfrm>
              <a:off x="183" y="201"/>
              <a:ext cx="16" cy="12"/>
            </a:xfrm>
            <a:prstGeom prst="rect">
              <a:avLst/>
            </a:prstGeom>
            <a:solidFill>
              <a:srgbClr val="FFFFFF">
                <a:alpha val="0"/>
              </a:srgbClr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5" name="Rectangle 52">
              <a:hlinkClick r:id="rId22" tooltip=" "/>
            </p:cNvPr>
            <p:cNvSpPr>
              <a:spLocks noChangeAspect="1" noChangeArrowheads="1"/>
            </p:cNvSpPr>
            <p:nvPr/>
          </p:nvSpPr>
          <p:spPr bwMode="auto">
            <a:xfrm>
              <a:off x="199" y="200"/>
              <a:ext cx="3" cy="13"/>
            </a:xfrm>
            <a:prstGeom prst="rect">
              <a:avLst/>
            </a:prstGeom>
            <a:solidFill>
              <a:srgbClr val="FFFFFF">
                <a:alpha val="0"/>
              </a:srgbClr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83" name="TextBox 58"/>
          <p:cNvSpPr txBox="1">
            <a:spLocks noChangeArrowheads="1"/>
          </p:cNvSpPr>
          <p:nvPr/>
        </p:nvSpPr>
        <p:spPr bwMode="auto">
          <a:xfrm>
            <a:off x="1639888" y="696913"/>
            <a:ext cx="5629275" cy="381000"/>
          </a:xfrm>
          <a:prstGeom prst="rect">
            <a:avLst/>
          </a:prstGeom>
          <a:solidFill>
            <a:srgbClr val="BC5B54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/>
              <a:t>Step 6-7: Capture Controls &amp; Hazards they Control</a:t>
            </a:r>
          </a:p>
        </p:txBody>
      </p:sp>
      <p:sp>
        <p:nvSpPr>
          <p:cNvPr id="84" name="Rectangle 61"/>
          <p:cNvSpPr>
            <a:spLocks noChangeArrowheads="1"/>
          </p:cNvSpPr>
          <p:nvPr/>
        </p:nvSpPr>
        <p:spPr bwMode="auto">
          <a:xfrm>
            <a:off x="1609725" y="0"/>
            <a:ext cx="62134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 b="1" dirty="0">
                <a:solidFill>
                  <a:srgbClr val="660033"/>
                </a:solidFill>
                <a:latin typeface="+mj-lt"/>
                <a:ea typeface="+mj-ea"/>
                <a:cs typeface="+mj-cs"/>
              </a:rPr>
              <a:t>CMS 900 / ISR </a:t>
            </a:r>
            <a:r>
              <a:rPr lang="en-US" sz="2400" b="1" dirty="0" smtClean="0">
                <a:solidFill>
                  <a:srgbClr val="660033"/>
                </a:solidFill>
                <a:latin typeface="+mj-lt"/>
                <a:ea typeface="+mj-ea"/>
                <a:cs typeface="+mj-cs"/>
              </a:rPr>
              <a:t>953-04</a:t>
            </a:r>
            <a:r>
              <a:rPr lang="en-US" sz="2400" b="1" dirty="0">
                <a:solidFill>
                  <a:srgbClr val="660033"/>
                </a:solidFill>
                <a:latin typeface="+mj-lt"/>
                <a:ea typeface="+mj-ea"/>
                <a:cs typeface="+mj-cs"/>
              </a:rPr>
              <a:t>: Samples BZ ≥ OEL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/>
          <p:cNvSpPr>
            <a:spLocks noGrp="1"/>
          </p:cNvSpPr>
          <p:nvPr>
            <p:ph type="title"/>
          </p:nvPr>
        </p:nvSpPr>
        <p:spPr>
          <a:xfrm>
            <a:off x="479425" y="827088"/>
            <a:ext cx="8642350" cy="755650"/>
          </a:xfrm>
        </p:spPr>
        <p:txBody>
          <a:bodyPr/>
          <a:lstStyle/>
          <a:p>
            <a:pPr eaLnBrk="1" hangingPunct="1"/>
            <a:r>
              <a:rPr lang="en-US" sz="4000" dirty="0" smtClean="0">
                <a:solidFill>
                  <a:schemeClr val="tx1"/>
                </a:solidFill>
              </a:rPr>
              <a:t/>
            </a:r>
            <a:br>
              <a:rPr lang="en-US" sz="4000" dirty="0" smtClean="0">
                <a:solidFill>
                  <a:schemeClr val="tx1"/>
                </a:solidFill>
              </a:rPr>
            </a:br>
            <a:endParaRPr lang="en-US" dirty="0" smtClean="0"/>
          </a:p>
        </p:txBody>
      </p:sp>
      <p:pic>
        <p:nvPicPr>
          <p:cNvPr id="26" name="Content Placeholder 25" descr="Picture14.pn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479289" y="1442585"/>
            <a:ext cx="8867905" cy="5683929"/>
          </a:xfrm>
        </p:spPr>
      </p:pic>
      <p:sp>
        <p:nvSpPr>
          <p:cNvPr id="24" name="TextBox 11"/>
          <p:cNvSpPr txBox="1">
            <a:spLocks noChangeArrowheads="1"/>
          </p:cNvSpPr>
          <p:nvPr/>
        </p:nvSpPr>
        <p:spPr bwMode="auto">
          <a:xfrm>
            <a:off x="2220913" y="885825"/>
            <a:ext cx="4632325" cy="381000"/>
          </a:xfrm>
          <a:prstGeom prst="rect">
            <a:avLst/>
          </a:prstGeom>
          <a:solidFill>
            <a:srgbClr val="BC5B54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/>
              <a:t>Step 8: Establish Similar Exposure Group</a:t>
            </a:r>
          </a:p>
        </p:txBody>
      </p:sp>
      <p:sp>
        <p:nvSpPr>
          <p:cNvPr id="25" name="Rectangle 14"/>
          <p:cNvSpPr>
            <a:spLocks noChangeArrowheads="1"/>
          </p:cNvSpPr>
          <p:nvPr/>
        </p:nvSpPr>
        <p:spPr bwMode="auto">
          <a:xfrm>
            <a:off x="2754313" y="0"/>
            <a:ext cx="617061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 b="1" dirty="0">
                <a:solidFill>
                  <a:srgbClr val="660033"/>
                </a:solidFill>
                <a:latin typeface="+mj-lt"/>
                <a:ea typeface="+mj-ea"/>
                <a:cs typeface="+mj-cs"/>
              </a:rPr>
              <a:t>CMS 900 / ISR </a:t>
            </a:r>
            <a:r>
              <a:rPr lang="en-US" sz="2400" b="1" dirty="0" smtClean="0">
                <a:solidFill>
                  <a:srgbClr val="660033"/>
                </a:solidFill>
                <a:latin typeface="+mj-lt"/>
                <a:ea typeface="+mj-ea"/>
                <a:cs typeface="+mj-cs"/>
              </a:rPr>
              <a:t>953-04</a:t>
            </a:r>
            <a:r>
              <a:rPr lang="en-US" sz="2400" b="1" dirty="0">
                <a:solidFill>
                  <a:srgbClr val="660033"/>
                </a:solidFill>
                <a:latin typeface="+mj-lt"/>
                <a:ea typeface="+mj-ea"/>
                <a:cs typeface="+mj-cs"/>
              </a:rPr>
              <a:t>: BZ Samples ≥ OEL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/>
          <p:cNvSpPr>
            <a:spLocks noGrp="1"/>
          </p:cNvSpPr>
          <p:nvPr>
            <p:ph type="title"/>
          </p:nvPr>
        </p:nvSpPr>
        <p:spPr>
          <a:xfrm>
            <a:off x="479425" y="827088"/>
            <a:ext cx="8642350" cy="755650"/>
          </a:xfrm>
        </p:spPr>
        <p:txBody>
          <a:bodyPr/>
          <a:lstStyle/>
          <a:p>
            <a:pPr eaLnBrk="1" hangingPunct="1"/>
            <a:r>
              <a:rPr lang="en-US" sz="4000" dirty="0" smtClean="0">
                <a:solidFill>
                  <a:schemeClr val="tx1"/>
                </a:solidFill>
              </a:rPr>
              <a:t/>
            </a:r>
            <a:br>
              <a:rPr lang="en-US" sz="4000" dirty="0" smtClean="0">
                <a:solidFill>
                  <a:schemeClr val="tx1"/>
                </a:solidFill>
              </a:rPr>
            </a:br>
            <a:endParaRPr lang="en-US" dirty="0" smtClean="0"/>
          </a:p>
        </p:txBody>
      </p:sp>
      <p:pic>
        <p:nvPicPr>
          <p:cNvPr id="14" name="Content Placeholder 13" descr="Picture3.pn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159654" y="1707703"/>
            <a:ext cx="9353590" cy="4965192"/>
          </a:xfrm>
        </p:spPr>
      </p:pic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2220913" y="885825"/>
            <a:ext cx="6083300" cy="381000"/>
          </a:xfrm>
          <a:prstGeom prst="rect">
            <a:avLst/>
          </a:prstGeom>
          <a:solidFill>
            <a:srgbClr val="BC5B54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/>
              <a:t>Step 9:-10: TWA’s are Calculated from Sample Results</a:t>
            </a:r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608138" y="29028"/>
            <a:ext cx="621506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 b="1" dirty="0">
                <a:solidFill>
                  <a:srgbClr val="660033"/>
                </a:solidFill>
                <a:latin typeface="+mj-lt"/>
                <a:ea typeface="+mj-ea"/>
                <a:cs typeface="+mj-cs"/>
              </a:rPr>
              <a:t>CMS 900 / ISR </a:t>
            </a:r>
            <a:r>
              <a:rPr lang="en-US" sz="2400" b="1" dirty="0" smtClean="0">
                <a:solidFill>
                  <a:srgbClr val="660033"/>
                </a:solidFill>
                <a:latin typeface="+mj-lt"/>
                <a:ea typeface="+mj-ea"/>
                <a:cs typeface="+mj-cs"/>
              </a:rPr>
              <a:t>953-04</a:t>
            </a:r>
            <a:r>
              <a:rPr lang="en-US" sz="2400" b="1" dirty="0">
                <a:solidFill>
                  <a:srgbClr val="660033"/>
                </a:solidFill>
                <a:latin typeface="+mj-lt"/>
                <a:ea typeface="+mj-ea"/>
                <a:cs typeface="+mj-cs"/>
              </a:rPr>
              <a:t>: BZ Samples ≥ OEL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/>
          <p:cNvSpPr>
            <a:spLocks noGrp="1"/>
          </p:cNvSpPr>
          <p:nvPr>
            <p:ph type="title"/>
          </p:nvPr>
        </p:nvSpPr>
        <p:spPr>
          <a:xfrm>
            <a:off x="479425" y="1146396"/>
            <a:ext cx="8642350" cy="755650"/>
          </a:xfrm>
        </p:spPr>
        <p:txBody>
          <a:bodyPr/>
          <a:lstStyle/>
          <a:p>
            <a:pPr eaLnBrk="1" hangingPunct="1"/>
            <a:r>
              <a:rPr lang="en-US" sz="2900" dirty="0" smtClean="0"/>
              <a:t>CMS 907 / ISR 953-08:</a:t>
            </a:r>
            <a:br>
              <a:rPr lang="en-US" sz="2900" dirty="0" smtClean="0"/>
            </a:br>
            <a:r>
              <a:rPr lang="en-US" sz="2900" dirty="0" smtClean="0"/>
              <a:t>Air Breathing Zone Samples</a:t>
            </a:r>
            <a:r>
              <a:rPr lang="en-US" sz="4000" dirty="0" smtClean="0">
                <a:solidFill>
                  <a:schemeClr val="tx1"/>
                </a:solidFill>
              </a:rPr>
              <a:t/>
            </a:r>
            <a:br>
              <a:rPr lang="en-US" sz="4000" dirty="0" smtClean="0">
                <a:solidFill>
                  <a:schemeClr val="tx1"/>
                </a:solidFill>
              </a:rPr>
            </a:br>
            <a:endParaRPr lang="en-US" dirty="0" smtClean="0"/>
          </a:p>
        </p:txBody>
      </p:sp>
      <p:sp>
        <p:nvSpPr>
          <p:cNvPr id="10243" name="Content Placeholder 2"/>
          <p:cNvSpPr>
            <a:spLocks noGrp="1"/>
          </p:cNvSpPr>
          <p:nvPr>
            <p:ph idx="1"/>
          </p:nvPr>
        </p:nvSpPr>
        <p:spPr>
          <a:xfrm>
            <a:off x="479425" y="2052177"/>
            <a:ext cx="8642350" cy="4827587"/>
          </a:xfrm>
        </p:spPr>
        <p:txBody>
          <a:bodyPr/>
          <a:lstStyle/>
          <a:p>
            <a:pPr eaLnBrk="1" hangingPunct="1"/>
            <a:r>
              <a:rPr lang="en-US" dirty="0" smtClean="0"/>
              <a:t>This metric builds on CMS 900 / ISR 953-04</a:t>
            </a:r>
          </a:p>
          <a:p>
            <a:pPr lvl="1" eaLnBrk="1" hangingPunct="1"/>
            <a:r>
              <a:rPr lang="en-US" dirty="0" smtClean="0"/>
              <a:t>% BZ ≥ OEL, includes: TWA, STEL, or Ceiling Limit; </a:t>
            </a:r>
          </a:p>
          <a:p>
            <a:pPr lvl="1" eaLnBrk="1" hangingPunct="1"/>
            <a:r>
              <a:rPr lang="en-US" dirty="0" smtClean="0"/>
              <a:t>AND have no associated controls reported in DOEHRS-IH</a:t>
            </a:r>
          </a:p>
          <a:p>
            <a:pPr lvl="1" eaLnBrk="1" hangingPunct="1"/>
            <a:r>
              <a:rPr lang="en-US" dirty="0" smtClean="0"/>
              <a:t>BUT with control recommendations</a:t>
            </a:r>
          </a:p>
          <a:p>
            <a:pPr eaLnBrk="1" hangingPunct="1"/>
            <a:endParaRPr lang="en-US" dirty="0" smtClean="0"/>
          </a:p>
          <a:p>
            <a:pPr eaLnBrk="1" hangingPunct="1"/>
            <a:r>
              <a:rPr lang="en-US" dirty="0" smtClean="0"/>
              <a:t>Complete steps 1-10 as CMS 900/ ISR 953-04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11. Enter Control Recommendations at the SEG level </a:t>
            </a:r>
          </a:p>
          <a:p>
            <a:pPr lvl="1" eaLnBrk="1" hangingPunct="1"/>
            <a:r>
              <a:rPr lang="en-US" dirty="0" smtClean="0"/>
              <a:t>Ensure status of recommendation is identified</a:t>
            </a:r>
          </a:p>
          <a:p>
            <a:pPr eaLnBrk="1" hangingPunct="1"/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noFill/>
        <a:ln w="9525">
          <a:noFill/>
          <a:miter lim="800000"/>
          <a:headEnd/>
          <a:tailEnd/>
        </a:ln>
      </a:spPr>
      <a:bodyPr>
        <a:spAutoFit/>
      </a:bodyPr>
      <a:lstStyle>
        <a:defPPr>
          <a:defRPr sz="2400" b="1" dirty="0">
            <a:solidFill>
              <a:srgbClr val="660033"/>
            </a:solidFill>
            <a:latin typeface="+mj-lt"/>
            <a:ea typeface="+mj-ea"/>
            <a:cs typeface="+mj-cs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66788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9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APHC Resource" ma:contentTypeID="0x010100AF718E17B45EA64183FB06646B487EBC00414479C20549684EBCAA90626BB0744C" ma:contentTypeVersion="22" ma:contentTypeDescription="" ma:contentTypeScope="" ma:versionID="ac9e15d493acd5f70bb6f2ef8080f6ed">
  <xsd:schema xmlns:xsd="http://www.w3.org/2001/XMLSchema" xmlns:xs="http://www.w3.org/2001/XMLSchema" xmlns:p="http://schemas.microsoft.com/office/2006/metadata/properties" xmlns:ns2="e425d0ee-8049-446d-8d36-f3b66895ec60" targetNamespace="http://schemas.microsoft.com/office/2006/metadata/properties" ma:root="true" ma:fieldsID="996dc703e3e04bd463e2407b926c893c" ns2:_="">
    <xsd:import namespace="e425d0ee-8049-446d-8d36-f3b66895ec60"/>
    <xsd:element name="properties">
      <xsd:complexType>
        <xsd:sequence>
          <xsd:element name="documentManagement">
            <xsd:complexType>
              <xsd:all>
                <xsd:element ref="ns2:TaxCatchAll" minOccurs="0"/>
                <xsd:element ref="ns2:TaxCatchAllLabel" minOccurs="0"/>
                <xsd:element ref="ns2:Date_x0020_Published" minOccurs="0"/>
                <xsd:element ref="ns2:Creator" minOccurs="0"/>
                <xsd:element ref="ns2:FOIA" minOccurs="0"/>
                <xsd:element ref="ns2:eac4a34ba22a4cc7ae48cab8351f7636" minOccurs="0"/>
                <xsd:element ref="ns2:g263e59f98f44538844ef412e0d44c2b" minOccurs="0"/>
                <xsd:element ref="ns2:n17d62336a424fea9a5e227f70056a0c" minOccurs="0"/>
                <xsd:element ref="ns2:b92bde77b4d242efa1dc557b6c7a4f78" minOccurs="0"/>
                <xsd:element ref="ns2:a027d7584ca449c6b0efde7e8ec36a9e" minOccurs="0"/>
                <xsd:element ref="ns2:f67ff37bdf094ce98ef406a62a333ef9" minOccurs="0"/>
                <xsd:element ref="ns2:le1ccfbf6d314e9293a47fe757b16fa1" minOccurs="0"/>
                <xsd:element ref="ns2:d007778d471448f8af219ac7f2afa059" minOccurs="0"/>
                <xsd:element ref="ns2:APHCTopic" minOccurs="0"/>
                <xsd:element ref="ns2:SharedWithUser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425d0ee-8049-446d-8d36-f3b66895ec60" elementFormDefault="qualified">
    <xsd:import namespace="http://schemas.microsoft.com/office/2006/documentManagement/types"/>
    <xsd:import namespace="http://schemas.microsoft.com/office/infopath/2007/PartnerControls"/>
    <xsd:element name="TaxCatchAll" ma:index="3" nillable="true" ma:displayName="Taxonomy Catch All Column" ma:hidden="true" ma:list="{42ad423c-24a5-4aeb-ae29-45cb8b02724e}" ma:internalName="TaxCatchAll" ma:showField="CatchAllData" ma:web="e425d0ee-8049-446d-8d36-f3b66895ec60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4" nillable="true" ma:displayName="Taxonomy Catch All Column1" ma:hidden="true" ma:list="{42ad423c-24a5-4aeb-ae29-45cb8b02724e}" ma:internalName="TaxCatchAllLabel" ma:readOnly="true" ma:showField="CatchAllDataLabel" ma:web="e425d0ee-8049-446d-8d36-f3b66895ec60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Date_x0020_Published" ma:index="6" nillable="true" ma:displayName="Date Published" ma:description="Date that a printed resource document was published." ma:format="DateOnly" ma:internalName="Date_x0020_Published">
      <xsd:simpleType>
        <xsd:restriction base="dms:DateTime"/>
      </xsd:simpleType>
    </xsd:element>
    <xsd:element name="Creator" ma:index="7" nillable="true" ma:displayName="Creator" ma:description="Point of Contact for document maintenance and updates. Enter a program name and program office e-mail address if available." ma:internalName="Creator">
      <xsd:simpleType>
        <xsd:restriction base="dms:Text">
          <xsd:maxLength value="255"/>
        </xsd:restriction>
      </xsd:simpleType>
    </xsd:element>
    <xsd:element name="FOIA" ma:index="12" nillable="true" ma:displayName="FOIA" ma:default="0" ma:description="Indicates whether this document is being supplied as part of the Freedom of Information Act." ma:internalName="FOIA">
      <xsd:simpleType>
        <xsd:restriction base="dms:Boolean"/>
      </xsd:simpleType>
    </xsd:element>
    <xsd:element name="eac4a34ba22a4cc7ae48cab8351f7636" ma:index="15" nillable="true" ma:taxonomy="true" ma:internalName="eac4a34ba22a4cc7ae48cab8351f7636" ma:taxonomyFieldName="FileFormat" ma:displayName="File Format" ma:readOnly="false" ma:default="" ma:fieldId="{eac4a34b-a22a-4cc7-ae48-cab8351f7636}" ma:sspId="ef969d4e-f934-4b84-ba52-2aa0263e4f45" ma:termSetId="31a0dc97-93e8-4d92-86b2-9bc74634b4f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g263e59f98f44538844ef412e0d44c2b" ma:index="17" nillable="true" ma:taxonomy="true" ma:internalName="g263e59f98f44538844ef412e0d44c2b" ma:taxonomyFieldName="Publisher" ma:displayName="Publisher" ma:default="" ma:fieldId="{0263e59f-98f4-4538-844e-f412e0d44c2b}" ma:sspId="ef969d4e-f934-4b84-ba52-2aa0263e4f45" ma:termSetId="aab66af6-7faa-4477-bb0e-44dfef80c2ba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n17d62336a424fea9a5e227f70056a0c" ma:index="19" nillable="true" ma:taxonomy="true" ma:internalName="n17d62336a424fea9a5e227f70056a0c" ma:taxonomyFieldName="Audience1" ma:displayName="Audience" ma:default="" ma:fieldId="{717d6233-6a42-4fea-9a5e-227f70056a0c}" ma:taxonomyMulti="true" ma:sspId="ef969d4e-f934-4b84-ba52-2aa0263e4f45" ma:termSetId="25c7e36a-c0b8-4a79-b57c-b976cff4db3c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b92bde77b4d242efa1dc557b6c7a4f78" ma:index="21" nillable="true" ma:taxonomy="true" ma:internalName="b92bde77b4d242efa1dc557b6c7a4f78" ma:taxonomyFieldName="Purpose1" ma:displayName="Purpose" ma:default="" ma:fieldId="{b92bde77-b4d2-42ef-a1dc-557b6c7a4f78}" ma:sspId="ef969d4e-f934-4b84-ba52-2aa0263e4f45" ma:termSetId="83877e9e-03ed-4c6d-83c3-50722baf26c5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a027d7584ca449c6b0efde7e8ec36a9e" ma:index="23" nillable="true" ma:taxonomy="true" ma:internalName="a027d7584ca449c6b0efde7e8ec36a9e" ma:taxonomyFieldName="Series" ma:displayName="Series" ma:default="" ma:fieldId="{a027d758-4ca4-49c6-b0ef-de7e8ec36a9e}" ma:sspId="ef969d4e-f934-4b84-ba52-2aa0263e4f45" ma:termSetId="032bd4d1-4c84-4a0b-af4d-534260fe08e7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f67ff37bdf094ce98ef406a62a333ef9" ma:index="25" nillable="true" ma:taxonomy="true" ma:internalName="f67ff37bdf094ce98ef406a62a333ef9" ma:taxonomyFieldName="Distribution" ma:displayName="Distribution" ma:default="" ma:fieldId="{f67ff37b-df09-4ce9-8ef4-06a62a333ef9}" ma:sspId="ef969d4e-f934-4b84-ba52-2aa0263e4f45" ma:termSetId="0408cb9a-984c-415c-9d34-1a45dc3b1e82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le1ccfbf6d314e9293a47fe757b16fa1" ma:index="26" nillable="true" ma:taxonomy="true" ma:internalName="le1ccfbf6d314e9293a47fe757b16fa1" ma:taxonomyFieldName="APHC_x0020_Subject" ma:displayName="APHC Subject" ma:readOnly="false" ma:default="" ma:fieldId="{5e1ccfbf-6d31-4e92-93a4-7fe757b16fa1}" ma:taxonomyMulti="true" ma:sspId="ef969d4e-f934-4b84-ba52-2aa0263e4f45" ma:termSetId="4a59e886-c487-497c-8bef-4fdf4568f97a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d007778d471448f8af219ac7f2afa059" ma:index="27" nillable="true" ma:taxonomy="true" ma:internalName="d007778d471448f8af219ac7f2afa059" ma:taxonomyFieldName="FOIACategory" ma:displayName="FOIA Category" ma:readOnly="false" ma:default="" ma:fieldId="{d007778d-4714-48f8-af21-9ac7f2afa059}" ma:sspId="ef969d4e-f934-4b84-ba52-2aa0263e4f45" ma:termSetId="abaa2225-d339-4f40-b00a-539bdecd4f80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APHCTopic" ma:index="29" nillable="true" ma:displayName="APHC Topic" ma:format="Dropdown" ma:internalName="APHCTopic">
      <xsd:simpleType>
        <xsd:restriction base="dms:Choice">
          <xsd:enumeration value="Accountability and Readiness"/>
          <xsd:enumeration value="Clinical"/>
          <xsd:enumeration value="Emergency Response"/>
          <xsd:enumeration value="Expanding Operations"/>
          <xsd:enumeration value="Infection Control"/>
          <xsd:enumeration value="Logistics"/>
          <xsd:enumeration value="Modeling and Surveillance"/>
          <xsd:enumeration value="Occupational and Environmental Health"/>
          <xsd:enumeration value="Process Improvement"/>
          <xsd:enumeration value="Remote Work"/>
          <xsd:enumeration value="Research"/>
          <xsd:enumeration value="Screening and Detection"/>
          <xsd:enumeration value="Self-Care"/>
        </xsd:restriction>
      </xsd:simpleType>
    </xsd:element>
    <xsd:element name="SharedWithUsers" ma:index="3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16" ma:displayName="Content Type"/>
        <xsd:element ref="dc:title" minOccurs="0" maxOccurs="1" ma:index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>
  <documentManagement>
    <Date_x0020_Published xmlns="e425d0ee-8049-446d-8d36-f3b66895ec60">2013-04-02T04:00:00+00:00</Date_x0020_Published>
    <FOIA xmlns="e425d0ee-8049-446d-8d36-f3b66895ec60">false</FOIA>
    <Creator xmlns="e425d0ee-8049-446d-8d36-f3b66895ec60">Bonnie Rathbun, IH</Creator>
    <a027d7584ca449c6b0efde7e8ec36a9e xmlns="e425d0ee-8049-446d-8d36-f3b66895ec60">
      <Terms xmlns="http://schemas.microsoft.com/office/infopath/2007/PartnerControls">
        <TermInfo xmlns="http://schemas.microsoft.com/office/infopath/2007/PartnerControls">
          <TermName xmlns="http://schemas.microsoft.com/office/infopath/2007/PartnerControls">Not Applicable</TermName>
          <TermId xmlns="http://schemas.microsoft.com/office/infopath/2007/PartnerControls">e91c8f55-8b24-4850-af27-5a47660d2406</TermId>
        </TermInfo>
      </Terms>
    </a027d7584ca449c6b0efde7e8ec36a9e>
    <n17d62336a424fea9a5e227f70056a0c xmlns="e425d0ee-8049-446d-8d36-f3b66895ec60">
      <Terms xmlns="http://schemas.microsoft.com/office/infopath/2007/PartnerControls">
        <TermInfo xmlns="http://schemas.microsoft.com/office/infopath/2007/PartnerControls">
          <TermName xmlns="http://schemas.microsoft.com/office/infopath/2007/PartnerControls">Health Professionals</TermName>
          <TermId xmlns="http://schemas.microsoft.com/office/infopath/2007/PartnerControls">567d9f2d-c5ed-4610-879d-18f7b1433204</TermId>
        </TermInfo>
      </Terms>
    </n17d62336a424fea9a5e227f70056a0c>
    <eac4a34ba22a4cc7ae48cab8351f7636 xmlns="e425d0ee-8049-446d-8d36-f3b66895ec60">
      <Terms xmlns="http://schemas.microsoft.com/office/infopath/2007/PartnerControls">
        <TermInfo xmlns="http://schemas.microsoft.com/office/infopath/2007/PartnerControls">
          <TermName xmlns="http://schemas.microsoft.com/office/infopath/2007/PartnerControls">MS PowerPoint</TermName>
          <TermId xmlns="http://schemas.microsoft.com/office/infopath/2007/PartnerControls">e62ec504-05a0-4a26-84e5-76d42de513ca</TermId>
        </TermInfo>
      </Terms>
    </eac4a34ba22a4cc7ae48cab8351f7636>
    <b92bde77b4d242efa1dc557b6c7a4f78 xmlns="e425d0ee-8049-446d-8d36-f3b66895ec60">
      <Terms xmlns="http://schemas.microsoft.com/office/infopath/2007/PartnerControls">
        <TermInfo xmlns="http://schemas.microsoft.com/office/infopath/2007/PartnerControls">
          <TermName xmlns="http://schemas.microsoft.com/office/infopath/2007/PartnerControls">Assessment, Consultation, Study, Survey Findings</TermName>
          <TermId xmlns="http://schemas.microsoft.com/office/infopath/2007/PartnerControls">0a2c3282-63e8-4dcb-94da-63922ea9019c</TermId>
        </TermInfo>
      </Terms>
    </b92bde77b4d242efa1dc557b6c7a4f78>
    <le1ccfbf6d314e9293a47fe757b16fa1 xmlns="e425d0ee-8049-446d-8d36-f3b66895ec60">
      <Terms xmlns="http://schemas.microsoft.com/office/infopath/2007/PartnerControls">
        <TermInfo xmlns="http://schemas.microsoft.com/office/infopath/2007/PartnerControls">
          <TermName xmlns="http://schemas.microsoft.com/office/infopath/2007/PartnerControls">Industrial Hygiene</TermName>
          <TermId xmlns="http://schemas.microsoft.com/office/infopath/2007/PartnerControls">73fd6440-706a-46b3-b8a5-de128d597f78</TermId>
        </TermInfo>
      </Terms>
    </le1ccfbf6d314e9293a47fe757b16fa1>
    <d007778d471448f8af219ac7f2afa059 xmlns="e425d0ee-8049-446d-8d36-f3b66895ec60">
      <Terms xmlns="http://schemas.microsoft.com/office/infopath/2007/PartnerControls"/>
    </d007778d471448f8af219ac7f2afa059>
    <g263e59f98f44538844ef412e0d44c2b xmlns="e425d0ee-8049-446d-8d36-f3b66895ec60">
      <Terms xmlns="http://schemas.microsoft.com/office/infopath/2007/PartnerControls">
        <TermInfo xmlns="http://schemas.microsoft.com/office/infopath/2007/PartnerControls">
          <TermName xmlns="http://schemas.microsoft.com/office/infopath/2007/PartnerControls">PHC</TermName>
          <TermId xmlns="http://schemas.microsoft.com/office/infopath/2007/PartnerControls">cbb82d80-acc7-460a-bc7b-734de0f7a8a4</TermId>
        </TermInfo>
      </Terms>
    </g263e59f98f44538844ef412e0d44c2b>
    <f67ff37bdf094ce98ef406a62a333ef9 xmlns="e425d0ee-8049-446d-8d36-f3b66895ec60">
      <Terms xmlns="http://schemas.microsoft.com/office/infopath/2007/PartnerControls">
        <TermInfo xmlns="http://schemas.microsoft.com/office/infopath/2007/PartnerControls">
          <TermName xmlns="http://schemas.microsoft.com/office/infopath/2007/PartnerControls">Unlimited Distribution</TermName>
          <TermId xmlns="http://schemas.microsoft.com/office/infopath/2007/PartnerControls">cebff999-845c-41ca-ad95-d0bac261d81d</TermId>
        </TermInfo>
      </Terms>
    </f67ff37bdf094ce98ef406a62a333ef9>
    <TaxCatchAll xmlns="e425d0ee-8049-446d-8d36-f3b66895ec60">
      <Value>100</Value>
      <Value>77</Value>
      <Value>59</Value>
      <Value>92</Value>
      <Value>21</Value>
      <Value>87</Value>
      <Value>17</Value>
    </TaxCatchAll>
    <APHCTopic xmlns="e425d0ee-8049-446d-8d36-f3b66895ec60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42DDC38D-4002-405E-BEF7-D1FC70C0EACF}"/>
</file>

<file path=customXml/itemProps2.xml><?xml version="1.0" encoding="utf-8"?>
<ds:datastoreItem xmlns:ds="http://schemas.openxmlformats.org/officeDocument/2006/customXml" ds:itemID="{77FEEF45-829A-4C40-9965-F2CC5F594E88}"/>
</file>

<file path=customXml/itemProps3.xml><?xml version="1.0" encoding="utf-8"?>
<ds:datastoreItem xmlns:ds="http://schemas.openxmlformats.org/officeDocument/2006/customXml" ds:itemID="{468FBBA6-7EA4-436D-8E5A-5B5A5996E3E1}"/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6171</TotalTime>
  <Words>1036</Words>
  <Application>Microsoft Office PowerPoint</Application>
  <PresentationFormat>Custom</PresentationFormat>
  <Paragraphs>154</Paragraphs>
  <Slides>26</Slides>
  <Notes>26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27" baseType="lpstr">
      <vt:lpstr>Default Design</vt:lpstr>
      <vt:lpstr>DA Metrics </vt:lpstr>
      <vt:lpstr>FY 2013 Metrics</vt:lpstr>
      <vt:lpstr>  CMS 900 / ISR 953-04: BZ Samples ≥ OEL </vt:lpstr>
      <vt:lpstr> </vt:lpstr>
      <vt:lpstr> </vt:lpstr>
      <vt:lpstr> </vt:lpstr>
      <vt:lpstr> </vt:lpstr>
      <vt:lpstr> </vt:lpstr>
      <vt:lpstr>CMS 907 / ISR 953-08: Air Breathing Zone Samples </vt:lpstr>
      <vt:lpstr>CMS 907 / ISR 953-08: BZ w/ Recommended Controls</vt:lpstr>
      <vt:lpstr>CMS 901 / ISR 953-05: Noise Dosimetry </vt:lpstr>
      <vt:lpstr> CMS 901 / ISR 953-05: Noise Dosimetry</vt:lpstr>
      <vt:lpstr> CMS 901 / ISR 953-05: Noise Dosimetry</vt:lpstr>
      <vt:lpstr>CMS 908 / ISR 953-09: Noise Dosimetry with Recommended Controls</vt:lpstr>
      <vt:lpstr>CMS 908 / ISR 953-09: Dosimetry w/ Recommended Controls</vt:lpstr>
      <vt:lpstr>CMS 902 / ISR 953-06: Impulse Noise</vt:lpstr>
      <vt:lpstr>CMS 902 / ISR 953-06: Impulse Noise</vt:lpstr>
      <vt:lpstr>Slide 18</vt:lpstr>
      <vt:lpstr> CMS 909 / ISR 953-07:  Impulse Noise with Recommended Controls</vt:lpstr>
      <vt:lpstr> </vt:lpstr>
      <vt:lpstr>CMS 903 / ISR 953-11: Shop Priority Code</vt:lpstr>
      <vt:lpstr> CMS 903 / ISR 953-11: Shop Priority Code</vt:lpstr>
      <vt:lpstr> CMS 903 / ISR 953-11: Shop Priority Code</vt:lpstr>
      <vt:lpstr> CMS 904 / ISR 953-10:  Master Schedule Task</vt:lpstr>
      <vt:lpstr>CMS 904 / ISR 953-10: Master Schedule Task</vt:lpstr>
      <vt:lpstr>CMS 904 / ISR 953-10: Master Schedule Task</vt:lpstr>
    </vt:vector>
  </TitlesOfParts>
  <Company>OTSG, U.S. Army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DA Metrics</dc:title>
  <dc:creator>Heidi A. Pampel</dc:creator>
  <cp:lastModifiedBy>bonnie.rathbun</cp:lastModifiedBy>
  <cp:revision>298</cp:revision>
  <dcterms:created xsi:type="dcterms:W3CDTF">2006-01-23T14:59:19Z</dcterms:created>
  <dcterms:modified xsi:type="dcterms:W3CDTF">2013-04-02T17:22:01Z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0x010100AF718E17B45EA64183FB06646B487EBC00414479C20549684EBCAA90626BB0744C</vt:lpwstr>
  </property>
  <property fmtid="{D5CDD505-2E9C-101B-9397-08002B2CF9AE}" pid="3" name="Order">
    <vt:r8>90600</vt:r8>
  </property>
  <property fmtid="{D5CDD505-2E9C-101B-9397-08002B2CF9AE}" pid="4" name="Audience1">
    <vt:lpwstr>17;#Health Professionals|567d9f2d-c5ed-4610-879d-18f7b1433204</vt:lpwstr>
  </property>
  <property fmtid="{D5CDD505-2E9C-101B-9397-08002B2CF9AE}" pid="5" name="Purpose1">
    <vt:lpwstr>87;#Assessment, Consultation, Study, Survey Findings|0a2c3282-63e8-4dcb-94da-63922ea9019c</vt:lpwstr>
  </property>
  <property fmtid="{D5CDD505-2E9C-101B-9397-08002B2CF9AE}" pid="6" name="Distribution">
    <vt:lpwstr>59;#Unlimited Distribution|cebff999-845c-41ca-ad95-d0bac261d81d</vt:lpwstr>
  </property>
  <property fmtid="{D5CDD505-2E9C-101B-9397-08002B2CF9AE}" pid="7" name="Series">
    <vt:lpwstr>92;#Not Applicable|e91c8f55-8b24-4850-af27-5a47660d2406</vt:lpwstr>
  </property>
  <property fmtid="{D5CDD505-2E9C-101B-9397-08002B2CF9AE}" pid="8" name="FOIACategory">
    <vt:lpwstr/>
  </property>
  <property fmtid="{D5CDD505-2E9C-101B-9397-08002B2CF9AE}" pid="9" name="APHC Subject">
    <vt:lpwstr>77;#Industrial Hygiene|73fd6440-706a-46b3-b8a5-de128d597f78</vt:lpwstr>
  </property>
  <property fmtid="{D5CDD505-2E9C-101B-9397-08002B2CF9AE}" pid="10" name="Publisher">
    <vt:lpwstr>21;#PHC|cbb82d80-acc7-460a-bc7b-734de0f7a8a4</vt:lpwstr>
  </property>
  <property fmtid="{D5CDD505-2E9C-101B-9397-08002B2CF9AE}" pid="11" name="FileFormat">
    <vt:lpwstr>100;#MS PowerPoint|e62ec504-05a0-4a26-84e5-76d42de513ca</vt:lpwstr>
  </property>
</Properties>
</file>